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9" r:id="rId1"/>
    <p:sldMasterId id="2147483738" r:id="rId2"/>
  </p:sldMasterIdLst>
  <p:notesMasterIdLst>
    <p:notesMasterId r:id="rId89"/>
  </p:notesMasterIdLst>
  <p:handoutMasterIdLst>
    <p:handoutMasterId r:id="rId90"/>
  </p:handoutMasterIdLst>
  <p:sldIdLst>
    <p:sldId id="598" r:id="rId3"/>
    <p:sldId id="258" r:id="rId4"/>
    <p:sldId id="555" r:id="rId5"/>
    <p:sldId id="559" r:id="rId6"/>
    <p:sldId id="578" r:id="rId7"/>
    <p:sldId id="630" r:id="rId8"/>
    <p:sldId id="562" r:id="rId9"/>
    <p:sldId id="576" r:id="rId10"/>
    <p:sldId id="575" r:id="rId11"/>
    <p:sldId id="637" r:id="rId12"/>
    <p:sldId id="638" r:id="rId13"/>
    <p:sldId id="569" r:id="rId14"/>
    <p:sldId id="577" r:id="rId15"/>
    <p:sldId id="673" r:id="rId16"/>
    <p:sldId id="570" r:id="rId17"/>
    <p:sldId id="572" r:id="rId18"/>
    <p:sldId id="573" r:id="rId19"/>
    <p:sldId id="574" r:id="rId20"/>
    <p:sldId id="580" r:id="rId21"/>
    <p:sldId id="563" r:id="rId22"/>
    <p:sldId id="579" r:id="rId23"/>
    <p:sldId id="566" r:id="rId24"/>
    <p:sldId id="584" r:id="rId25"/>
    <p:sldId id="585" r:id="rId26"/>
    <p:sldId id="586" r:id="rId27"/>
    <p:sldId id="587" r:id="rId28"/>
    <p:sldId id="588" r:id="rId29"/>
    <p:sldId id="589" r:id="rId30"/>
    <p:sldId id="564" r:id="rId31"/>
    <p:sldId id="590" r:id="rId32"/>
    <p:sldId id="591" r:id="rId33"/>
    <p:sldId id="565" r:id="rId34"/>
    <p:sldId id="592" r:id="rId35"/>
    <p:sldId id="644" r:id="rId36"/>
    <p:sldId id="568" r:id="rId37"/>
    <p:sldId id="640" r:id="rId38"/>
    <p:sldId id="639" r:id="rId39"/>
    <p:sldId id="642" r:id="rId40"/>
    <p:sldId id="593" r:id="rId41"/>
    <p:sldId id="594" r:id="rId42"/>
    <p:sldId id="643" r:id="rId43"/>
    <p:sldId id="641" r:id="rId44"/>
    <p:sldId id="645" r:id="rId45"/>
    <p:sldId id="602" r:id="rId46"/>
    <p:sldId id="490" r:id="rId47"/>
    <p:sldId id="493" r:id="rId48"/>
    <p:sldId id="603" r:id="rId49"/>
    <p:sldId id="604" r:id="rId50"/>
    <p:sldId id="605" r:id="rId51"/>
    <p:sldId id="648" r:id="rId52"/>
    <p:sldId id="647" r:id="rId53"/>
    <p:sldId id="646" r:id="rId54"/>
    <p:sldId id="649" r:id="rId55"/>
    <p:sldId id="650" r:id="rId56"/>
    <p:sldId id="287" r:id="rId57"/>
    <p:sldId id="288" r:id="rId58"/>
    <p:sldId id="289" r:id="rId59"/>
    <p:sldId id="290" r:id="rId60"/>
    <p:sldId id="291" r:id="rId61"/>
    <p:sldId id="293" r:id="rId62"/>
    <p:sldId id="294" r:id="rId63"/>
    <p:sldId id="495" r:id="rId64"/>
    <p:sldId id="600" r:id="rId65"/>
    <p:sldId id="653" r:id="rId66"/>
    <p:sldId id="463" r:id="rId67"/>
    <p:sldId id="651" r:id="rId68"/>
    <p:sldId id="652" r:id="rId69"/>
    <p:sldId id="658" r:id="rId70"/>
    <p:sldId id="659" r:id="rId71"/>
    <p:sldId id="660" r:id="rId72"/>
    <p:sldId id="661" r:id="rId73"/>
    <p:sldId id="664" r:id="rId74"/>
    <p:sldId id="654" r:id="rId75"/>
    <p:sldId id="655" r:id="rId76"/>
    <p:sldId id="656" r:id="rId77"/>
    <p:sldId id="657" r:id="rId78"/>
    <p:sldId id="674" r:id="rId79"/>
    <p:sldId id="670" r:id="rId80"/>
    <p:sldId id="662" r:id="rId81"/>
    <p:sldId id="663" r:id="rId82"/>
    <p:sldId id="665" r:id="rId83"/>
    <p:sldId id="675" r:id="rId84"/>
    <p:sldId id="676" r:id="rId85"/>
    <p:sldId id="677" r:id="rId86"/>
    <p:sldId id="678" r:id="rId87"/>
    <p:sldId id="597" r:id="rId8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64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269" autoAdjust="0"/>
    <p:restoredTop sz="93742"/>
  </p:normalViewPr>
  <p:slideViewPr>
    <p:cSldViewPr>
      <p:cViewPr>
        <p:scale>
          <a:sx n="120" d="100"/>
          <a:sy n="120" d="100"/>
        </p:scale>
        <p:origin x="150" y="1074"/>
      </p:cViewPr>
      <p:guideLst>
        <p:guide orient="horz" pos="2064"/>
        <p:guide pos="34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FC81DA-D82C-D248-96DA-971BAA9C8F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1852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0D4404-C563-6B43-A824-459A163A6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1655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3150" y="704850"/>
            <a:ext cx="4699000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1038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213F1C8-EC54-C748-8F5E-C7C27F7A4052}" type="slidenum">
              <a:rPr lang="en-US" sz="1200"/>
              <a:pPr eaLnBrk="1" hangingPunct="1"/>
              <a:t>55</a:t>
            </a:fld>
            <a:endParaRPr lang="en-US" sz="1200"/>
          </a:p>
        </p:txBody>
      </p:sp>
      <p:sp>
        <p:nvSpPr>
          <p:cNvPr id="99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509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B653AF8-8B1F-534C-A60C-A526ADB4A354}" type="slidenum">
              <a:rPr lang="en-US" sz="1200"/>
              <a:pPr eaLnBrk="1" hangingPunct="1"/>
              <a:t>56</a:t>
            </a:fld>
            <a:endParaRPr lang="en-US" sz="1200"/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49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3BF3B05-AE28-D34F-87D0-172CAF132044}" type="slidenum">
              <a:rPr lang="en-US" sz="1200"/>
              <a:pPr eaLnBrk="1" hangingPunct="1"/>
              <a:t>57</a:t>
            </a:fld>
            <a:endParaRPr lang="en-US" sz="1200"/>
          </a:p>
        </p:txBody>
      </p:sp>
      <p:sp>
        <p:nvSpPr>
          <p:cNvPr id="103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4063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2DC439A-DFCA-0A4E-9570-43417EE813B0}" type="slidenum">
              <a:rPr lang="en-US" sz="1200"/>
              <a:pPr eaLnBrk="1" hangingPunct="1"/>
              <a:t>58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2284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CAD54BA8-1D6A-A544-ADE7-6155E2669D46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107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520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0539AAD1-1D7A-3C47-AD1C-CDE5F6653301}" type="slidenum">
              <a:rPr lang="en-US" sz="1200"/>
              <a:pPr eaLnBrk="1" hangingPunct="1"/>
              <a:t>60</a:t>
            </a:fld>
            <a:endParaRPr lang="en-US" sz="1200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130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93A1786-3B14-A444-BAAA-FCB184F79E09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113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1133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2795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45DC473-6AF4-1B4E-A891-802B4C20D324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117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3711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3205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718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B8399C4-3731-A149-B8F0-D4A65DAF9C99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8797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D0D9B37D-59CC-4340-BA98-E056CC2D22FC}" type="slidenum">
              <a:rPr lang="en-US" sz="1200"/>
              <a:pPr eaLnBrk="1" hangingPunct="1"/>
              <a:t>80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5800"/>
            <a:ext cx="4567237" cy="3425825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43400"/>
            <a:ext cx="502285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446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24643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E16F16-3DF6-B64B-8D8B-B29489BC131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15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5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78176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17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9029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250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4648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A312230-4A94-9342-95B2-6484C2F87F15}" type="slidenum">
              <a:rPr lang="en-US" sz="1200"/>
              <a:pPr eaLnBrk="1" hangingPunct="1"/>
              <a:t>54</a:t>
            </a:fld>
            <a:endParaRPr lang="en-US" sz="1200"/>
          </a:p>
        </p:txBody>
      </p:sp>
      <p:sp>
        <p:nvSpPr>
          <p:cNvPr id="115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96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4462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3400"/>
            <a:ext cx="85344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62738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960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810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52600"/>
            <a:ext cx="3810000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752600"/>
            <a:ext cx="3810000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62484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1441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7163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311400"/>
            <a:ext cx="4040188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7" y="167163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7" y="2311400"/>
            <a:ext cx="4041775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2738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508000"/>
            <a:ext cx="7467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659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1026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9637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905000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3124201"/>
            <a:ext cx="3008313" cy="30019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4062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2559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0766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381000"/>
            <a:ext cx="211455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1912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099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391241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52601"/>
            <a:ext cx="77724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76701"/>
            <a:ext cx="77724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508000"/>
            <a:ext cx="7467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266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3400"/>
            <a:ext cx="68580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62738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rgbClr val="A50021"/>
              </a:solidFill>
              <a:latin typeface="Lucida Sans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0454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228071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386634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52400"/>
            <a:ext cx="79248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02626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565465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83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6384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97583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52400"/>
            <a:ext cx="79248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6250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620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192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50100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44448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srgbClr val="E7D19A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srgbClr val="E7D19A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>
                <a:solidFill>
                  <a:srgbClr val="E7D19A"/>
                </a:solidFill>
              </a:rPr>
              <a:pPr/>
              <a:t>‹#›</a:t>
            </a:fld>
            <a:endParaRPr lang="en-US" dirty="0">
              <a:solidFill>
                <a:srgbClr val="E7D1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965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9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66465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7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1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6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2"/>
        <a:buChar char="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508000"/>
            <a:ext cx="74676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803400"/>
            <a:ext cx="7772400" cy="4445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62738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62738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3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FIEZXMUM2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038600"/>
            <a:ext cx="7696200" cy="17526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Chapter 25: Conversational Agents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78315" y="3068718"/>
            <a:ext cx="658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Dan Jurafsky and James Martin</a:t>
            </a:r>
          </a:p>
        </p:txBody>
      </p:sp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-70055" y="904009"/>
            <a:ext cx="9061655" cy="1991591"/>
          </a:xfrm>
        </p:spPr>
        <p:txBody>
          <a:bodyPr/>
          <a:lstStyle/>
          <a:p>
            <a:r>
              <a:rPr lang="en-US" sz="3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Speech and Language </a:t>
            </a:r>
            <a:r>
              <a:rPr lang="en-US" sz="30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Processing</a:t>
            </a:r>
            <a:endParaRPr lang="en-US" sz="3000" b="0" dirty="0">
              <a:solidFill>
                <a:schemeClr val="tx1">
                  <a:lumMod val="85000"/>
                  <a:lumOff val="1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6550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28800"/>
            <a:ext cx="8534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Draw the patient out by reflecting patient’s statements back at them</a:t>
            </a:r>
          </a:p>
          <a:p>
            <a:pPr marL="0" indent="0">
              <a:buNone/>
            </a:pPr>
            <a:r>
              <a:rPr lang="en-US" sz="3600" dirty="0"/>
              <a:t>Rare type of conversation in which one can “assume the pose of knowing almost nothing of the real world”</a:t>
            </a:r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839200" cy="868361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That trick: be a Rogerian psychologist</a:t>
            </a:r>
          </a:p>
        </p:txBody>
      </p:sp>
    </p:spTree>
    <p:extLst>
      <p:ext uri="{BB962C8B-B14F-4D97-AF65-F5344CB8AC3E}">
        <p14:creationId xmlns:p14="http://schemas.microsoft.com/office/powerpoint/2010/main" xmlns="" val="210170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8534400" cy="4495800"/>
          </a:xfrm>
        </p:spPr>
        <p:txBody>
          <a:bodyPr/>
          <a:lstStyle/>
          <a:p>
            <a:endParaRPr lang="en-US" sz="1100" dirty="0"/>
          </a:p>
          <a:p>
            <a:pPr marL="274638" lvl="1" indent="0">
              <a:buNone/>
            </a:pPr>
            <a:r>
              <a:rPr lang="en-US" sz="3200" dirty="0"/>
              <a:t>Patient: "I went for a long boat ride”</a:t>
            </a:r>
          </a:p>
          <a:p>
            <a:pPr marL="274638" lvl="1" indent="0">
              <a:buNone/>
            </a:pPr>
            <a:r>
              <a:rPr lang="en-US" sz="3200" dirty="0"/>
              <a:t>Psychiatrist: "Tell me about boats”</a:t>
            </a:r>
          </a:p>
          <a:p>
            <a:pPr marL="274638" lvl="1" indent="0">
              <a:buNone/>
            </a:pPr>
            <a:endParaRPr lang="en-US" sz="1100" dirty="0"/>
          </a:p>
          <a:p>
            <a:r>
              <a:rPr lang="en-US" sz="3200" dirty="0"/>
              <a:t>You don’t assume she didn’t know what a boat is</a:t>
            </a:r>
          </a:p>
          <a:p>
            <a:r>
              <a:rPr lang="en-US" sz="3200" dirty="0"/>
              <a:t>You assume she had some conversational goal</a:t>
            </a:r>
          </a:p>
          <a:p>
            <a:r>
              <a:rPr lang="en-US" sz="3200" dirty="0" err="1"/>
              <a:t>Chatbots</a:t>
            </a:r>
            <a:r>
              <a:rPr lang="en-US" sz="3200" dirty="0"/>
              <a:t> trying to pass the Turing test usually choose some such domain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839200" cy="868361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Rogerian psychologist</a:t>
            </a:r>
          </a:p>
        </p:txBody>
      </p:sp>
    </p:spTree>
    <p:extLst>
      <p:ext uri="{BB962C8B-B14F-4D97-AF65-F5344CB8AC3E}">
        <p14:creationId xmlns:p14="http://schemas.microsoft.com/office/powerpoint/2010/main" xmlns="" val="16673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077200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(0 YOU 0 ME)  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(WHAT MAKES YOU THINK I 3 YOU)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0  means Kleene *</a:t>
            </a:r>
          </a:p>
          <a:p>
            <a:pPr marL="0" indent="0">
              <a:buNone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3 is the constituent # in pattern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pattern/transform rules</a:t>
            </a:r>
          </a:p>
        </p:txBody>
      </p:sp>
    </p:spTree>
    <p:extLst>
      <p:ext uri="{BB962C8B-B14F-4D97-AF65-F5344CB8AC3E}">
        <p14:creationId xmlns:p14="http://schemas.microsoft.com/office/powerpoint/2010/main" xmlns="" val="173149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38600" y="2304241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Ranked list of transforms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0462" y="2321005"/>
            <a:ext cx="11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9317" y="259000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keyword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1939" y="2782670"/>
            <a:ext cx="7284861" cy="22479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Eliza Rules</a:t>
            </a:r>
          </a:p>
        </p:txBody>
      </p:sp>
    </p:spTree>
    <p:extLst>
      <p:ext uri="{BB962C8B-B14F-4D97-AF65-F5344CB8AC3E}">
        <p14:creationId xmlns:p14="http://schemas.microsoft.com/office/powerpoint/2010/main" xmlns="" val="13773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5408C40-EB8C-AE47-9E6F-6CB7DDA910B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5462" y="1243654"/>
            <a:ext cx="9018538" cy="4807896"/>
          </a:xfrm>
        </p:spPr>
      </p:pic>
    </p:spTree>
    <p:extLst>
      <p:ext uri="{BB962C8B-B14F-4D97-AF65-F5344CB8AC3E}">
        <p14:creationId xmlns:p14="http://schemas.microsoft.com/office/powerpoint/2010/main" xmlns="" val="308723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295400"/>
            <a:ext cx="8001000" cy="5029200"/>
          </a:xfrm>
        </p:spPr>
        <p:txBody>
          <a:bodyPr/>
          <a:lstStyle/>
          <a:p>
            <a:pPr marL="319088" lvl="1" indent="0">
              <a:buNone/>
            </a:pPr>
            <a:r>
              <a:rPr lang="en-US" sz="2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 know everybody laughed at me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“I” is a very general keyword: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I: (I *) -&gt; (You say you 2)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YOU SAY YOU KNOW EVERYBODY LAUGHED AT YOU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“Everybody” is much more interesting (someone using universals like everybody/always is probably “referring to some quite specific event or person”)</a:t>
            </a:r>
          </a:p>
          <a:p>
            <a:pPr marL="319088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WHO IN PARTICULAR ARE YOU THINKING OF?</a:t>
            </a:r>
          </a:p>
          <a:p>
            <a:r>
              <a:rPr lang="en-US" dirty="0"/>
              <a:t> Implementation: keywords stored with their rank 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Everybody 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  0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transformation rules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319088" lvl="1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9"/>
            <a:ext cx="8610600" cy="792161"/>
          </a:xfrm>
        </p:spPr>
        <p:txBody>
          <a:bodyPr/>
          <a:lstStyle/>
          <a:p>
            <a:r>
              <a:rPr lang="en-US" sz="3200" dirty="0"/>
              <a:t>Keywords are ranked from specific to general</a:t>
            </a:r>
          </a:p>
        </p:txBody>
      </p:sp>
    </p:spTree>
    <p:extLst>
      <p:ext uri="{BB962C8B-B14F-4D97-AF65-F5344CB8AC3E}">
        <p14:creationId xmlns:p14="http://schemas.microsoft.com/office/powerpoint/2010/main" xmlns="" val="7120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PLEASE GO 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THAT’S VERY INTERESTING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I SEE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xmlns="" val="88948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948267"/>
            <a:ext cx="8915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(MEMORY MY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LETS DISCUSS FURTHER WHY YOUR 3)</a:t>
            </a:r>
          </a:p>
          <a:p>
            <a:pPr marL="0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(0 YOUR 0 = EARLIER YOU SAID YOUR 3)</a:t>
            </a:r>
          </a:p>
          <a:p>
            <a:endParaRPr lang="en-US" sz="2400" dirty="0"/>
          </a:p>
          <a:p>
            <a:r>
              <a:rPr lang="en-US" sz="3200" dirty="0"/>
              <a:t>Whenever “MY” is highest keyword</a:t>
            </a:r>
          </a:p>
          <a:p>
            <a:pPr lvl="1"/>
            <a:r>
              <a:rPr lang="en-US" sz="3000" dirty="0"/>
              <a:t>Randomly select a transform on the MEMORY list </a:t>
            </a:r>
          </a:p>
          <a:p>
            <a:pPr lvl="1"/>
            <a:r>
              <a:rPr lang="en-US" sz="3000" dirty="0"/>
              <a:t>Apply to sentence</a:t>
            </a:r>
          </a:p>
          <a:p>
            <a:pPr lvl="1"/>
            <a:r>
              <a:rPr lang="en-US" sz="3000" dirty="0"/>
              <a:t>Store on a stack</a:t>
            </a:r>
          </a:p>
          <a:p>
            <a:r>
              <a:rPr lang="en-US" sz="3200" dirty="0"/>
              <a:t>Later, if no keyword matches a sentence</a:t>
            </a:r>
          </a:p>
          <a:p>
            <a:pPr lvl="1"/>
            <a:r>
              <a:rPr lang="en-US" sz="3000" dirty="0"/>
              <a:t>Return the top of the MEMORY queue instead</a:t>
            </a:r>
          </a:p>
          <a:p>
            <a:r>
              <a:rPr lang="en-US" sz="3200" dirty="0"/>
              <a:t>A hierarchical model of discourse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xmlns="" val="1304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077200" cy="4572000"/>
          </a:xfrm>
        </p:spPr>
        <p:txBody>
          <a:bodyPr/>
          <a:lstStyle/>
          <a:p>
            <a:r>
              <a:rPr lang="en-US" dirty="0"/>
              <a:t>Rules can refer to classes of words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Family = mother, father, brother, sister</a:t>
            </a:r>
          </a:p>
          <a:p>
            <a:pPr marL="319088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NOUN = …</a:t>
            </a:r>
          </a:p>
          <a:p>
            <a:pPr marL="319088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Don’t reuse transforms in the same conversation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Whenever we use a transform associated with a pattern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We increment a counter for that rule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So the next time we use the next ranked transform</a:t>
            </a: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Some basic transforms happen during input processing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 -&gt; YOU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YOU -&gt; 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Eliza stuff</a:t>
            </a:r>
          </a:p>
        </p:txBody>
      </p:sp>
    </p:spTree>
    <p:extLst>
      <p:ext uri="{BB962C8B-B14F-4D97-AF65-F5344CB8AC3E}">
        <p14:creationId xmlns:p14="http://schemas.microsoft.com/office/powerpoint/2010/main" xmlns="" val="79578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People  became deeply emotionally involved with the program</a:t>
            </a:r>
          </a:p>
          <a:p>
            <a:r>
              <a:rPr lang="en-US" dirty="0" err="1"/>
              <a:t>Weizenbaum</a:t>
            </a:r>
            <a:r>
              <a:rPr lang="en-US" dirty="0"/>
              <a:t> tells the story of his secretary who would ask </a:t>
            </a:r>
            <a:r>
              <a:rPr lang="en-US" dirty="0" err="1"/>
              <a:t>Weizenbaum</a:t>
            </a:r>
            <a:r>
              <a:rPr lang="en-US" dirty="0"/>
              <a:t> to leave the room when she talked with ELIZA</a:t>
            </a:r>
          </a:p>
          <a:p>
            <a:r>
              <a:rPr lang="en-US" dirty="0"/>
              <a:t>When he suggested that he might want to store all the ELIZA conversations for later analysis, people immediately pointed out the privacy implications</a:t>
            </a:r>
          </a:p>
          <a:p>
            <a:pPr lvl="1"/>
            <a:r>
              <a:rPr lang="en-US" dirty="0"/>
              <a:t>Suggesting that they were having quite private conversations with ELIZA</a:t>
            </a:r>
          </a:p>
          <a:p>
            <a:r>
              <a:rPr lang="en-US" dirty="0" err="1"/>
              <a:t>Anthropomorphicism</a:t>
            </a:r>
            <a:r>
              <a:rPr lang="en-US" dirty="0"/>
              <a:t> and the </a:t>
            </a:r>
            <a:r>
              <a:rPr lang="en-US" dirty="0" err="1"/>
              <a:t>Heider-Simmel</a:t>
            </a:r>
            <a:r>
              <a:rPr lang="en-US" dirty="0"/>
              <a:t> Illusion</a:t>
            </a:r>
          </a:p>
          <a:p>
            <a:pPr lvl="1"/>
            <a:r>
              <a:rPr lang="en-US" dirty="0">
                <a:hlinkClick r:id="rId3"/>
              </a:rPr>
              <a:t>https://www.youtube.com/watch?v=8FIEZXMUM2I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87867"/>
            <a:ext cx="7772400" cy="1143000"/>
          </a:xfrm>
        </p:spPr>
        <p:txBody>
          <a:bodyPr/>
          <a:lstStyle/>
          <a:p>
            <a:r>
              <a:rPr lang="en-US" dirty="0"/>
              <a:t>Some implications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0425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20574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Phone-based Personal Assistants </a:t>
            </a:r>
          </a:p>
          <a:p>
            <a:pPr marL="0" indent="0">
              <a:buNone/>
            </a:pPr>
            <a:r>
              <a:rPr lang="en-US" sz="3200" dirty="0"/>
              <a:t>	SIRI, Alexa, Cortana, Google Assistant</a:t>
            </a:r>
          </a:p>
          <a:p>
            <a:pPr marL="0" indent="0">
              <a:buNone/>
            </a:pPr>
            <a:r>
              <a:rPr lang="en-US" sz="3200" dirty="0"/>
              <a:t>Talking to your car</a:t>
            </a:r>
          </a:p>
          <a:p>
            <a:pPr marL="0" indent="0">
              <a:buNone/>
            </a:pPr>
            <a:r>
              <a:rPr lang="en-US" sz="3200" dirty="0"/>
              <a:t>Communicating with robots</a:t>
            </a:r>
          </a:p>
          <a:p>
            <a:pPr marL="0" indent="0">
              <a:buNone/>
            </a:pPr>
            <a:r>
              <a:rPr lang="en-US" sz="3200" dirty="0"/>
              <a:t>Clinical uses for mental health</a:t>
            </a:r>
          </a:p>
          <a:p>
            <a:pPr marL="0" indent="0">
              <a:buNone/>
            </a:pPr>
            <a:r>
              <a:rPr lang="en-US" sz="3200" dirty="0"/>
              <a:t>Chatting for fun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Conversational Agents  </a:t>
            </a:r>
            <a:br>
              <a:rPr lang="en-US" dirty="0"/>
            </a:br>
            <a:r>
              <a:rPr lang="en-US" dirty="0"/>
              <a:t>AKA  Dialog Agents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21650" cy="4373563"/>
          </a:xfrm>
        </p:spPr>
        <p:txBody>
          <a:bodyPr/>
          <a:lstStyle/>
          <a:p>
            <a:pPr eaLnBrk="1" hangingPunct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Colby 1971 at Stanford</a:t>
            </a:r>
          </a:p>
          <a:p>
            <a:pPr eaLnBrk="1" hangingPunct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Same pattern-response structure as Eliza</a:t>
            </a:r>
          </a:p>
          <a:p>
            <a:pPr eaLnBrk="1" hangingPunct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But a much richer: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control structure 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language understanding capabilities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mental model: Parry has affective variables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Anger, Fear, Mistrust</a:t>
            </a:r>
          </a:p>
          <a:p>
            <a:pPr lvl="2"/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“If Anger level is high, respond with hostility”</a:t>
            </a:r>
          </a:p>
          <a:p>
            <a:pPr eaLnBrk="1" hangingPunct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The first system to pass the Turing test (in 1971)</a:t>
            </a:r>
          </a:p>
          <a:p>
            <a:pPr lvl="1"/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Psychiatrists couldn’t distinguish interviews with PARRY from (text transcripts of) interviews with real paranoids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Parry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89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828800"/>
            <a:ext cx="8077200" cy="4191000"/>
          </a:xfrm>
        </p:spPr>
        <p:txBody>
          <a:bodyPr/>
          <a:lstStyle/>
          <a:p>
            <a:r>
              <a:rPr lang="en-US" sz="2800" dirty="0"/>
              <a:t>28-year-old single man, post office clerk</a:t>
            </a:r>
          </a:p>
          <a:p>
            <a:r>
              <a:rPr lang="en-US" sz="2800" dirty="0"/>
              <a:t>no siblings and lives alone</a:t>
            </a:r>
          </a:p>
          <a:p>
            <a:r>
              <a:rPr lang="en-US" sz="2800" dirty="0"/>
              <a:t>sensitive about his physical appearance, his family, his religion, his education and the topic of sex.</a:t>
            </a:r>
          </a:p>
          <a:p>
            <a:r>
              <a:rPr lang="en-US" sz="2800" dirty="0"/>
              <a:t>hobbies are movies and gambling on horseracing, </a:t>
            </a:r>
          </a:p>
          <a:p>
            <a:r>
              <a:rPr lang="en-US" sz="2800" dirty="0"/>
              <a:t>recently attacked a bookie, claiming the bookie did not pay off in a bet. </a:t>
            </a:r>
          </a:p>
          <a:p>
            <a:r>
              <a:rPr lang="en-US" sz="2800" dirty="0"/>
              <a:t>afterwards worried about possible underworld retaliation</a:t>
            </a:r>
          </a:p>
          <a:p>
            <a:r>
              <a:rPr lang="en-US" sz="2800" dirty="0"/>
              <a:t>eager to tell his story to non-threating listeners</a:t>
            </a:r>
            <a:r>
              <a:rPr lang="en-US" dirty="0"/>
              <a:t>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Parry’s persona</a:t>
            </a:r>
          </a:p>
        </p:txBody>
      </p:sp>
    </p:spTree>
    <p:extLst>
      <p:ext uri="{BB962C8B-B14F-4D97-AF65-F5344CB8AC3E}">
        <p14:creationId xmlns:p14="http://schemas.microsoft.com/office/powerpoint/2010/main" xmlns="" val="1652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0200" y="0"/>
            <a:ext cx="872991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2819400" cy="2133600"/>
          </a:xfrm>
        </p:spPr>
        <p:txBody>
          <a:bodyPr/>
          <a:lstStyle/>
          <a:p>
            <a:r>
              <a:rPr lang="en-US" dirty="0"/>
              <a:t>Parry’s Architecture</a:t>
            </a:r>
          </a:p>
        </p:txBody>
      </p:sp>
    </p:spTree>
    <p:extLst>
      <p:ext uri="{BB962C8B-B14F-4D97-AF65-F5344CB8AC3E}">
        <p14:creationId xmlns:p14="http://schemas.microsoft.com/office/powerpoint/2010/main" xmlns="" val="6066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066800"/>
            <a:ext cx="8153400" cy="4572000"/>
          </a:xfrm>
        </p:spPr>
        <p:txBody>
          <a:bodyPr/>
          <a:lstStyle/>
          <a:p>
            <a:r>
              <a:rPr lang="en-US" sz="2800" dirty="0"/>
              <a:t>Fear and Anger (each ranging 0-20)</a:t>
            </a:r>
          </a:p>
          <a:p>
            <a:r>
              <a:rPr lang="en-US" sz="2800" dirty="0"/>
              <a:t>Mistrust (ranging 0-15)</a:t>
            </a:r>
          </a:p>
          <a:p>
            <a:r>
              <a:rPr lang="en-US" sz="2800" dirty="0"/>
              <a:t>Initial conditions: All low</a:t>
            </a:r>
          </a:p>
          <a:p>
            <a:endParaRPr lang="en-US" sz="2800" dirty="0"/>
          </a:p>
          <a:p>
            <a:r>
              <a:rPr lang="en-US" sz="2800" dirty="0"/>
              <a:t>After each user turn, if nothing malevolent in input</a:t>
            </a:r>
          </a:p>
          <a:p>
            <a:pPr lvl="1"/>
            <a:r>
              <a:rPr lang="en-US" sz="2800" dirty="0"/>
              <a:t>Anger drops by 1, Fear drops by 0.3</a:t>
            </a:r>
          </a:p>
          <a:p>
            <a:pPr lvl="1"/>
            <a:r>
              <a:rPr lang="en-US" sz="2800" dirty="0"/>
              <a:t>Mistrust drops by 0.05 to base level</a:t>
            </a:r>
          </a:p>
          <a:p>
            <a:pPr lvl="1"/>
            <a:endParaRPr lang="en-US" sz="2800" dirty="0"/>
          </a:p>
          <a:p>
            <a:r>
              <a:rPr lang="en-US" sz="2800" dirty="0"/>
              <a:t>Otherwise depends on what the user says</a:t>
            </a:r>
          </a:p>
          <a:p>
            <a:pPr lvl="1"/>
            <a:r>
              <a:rPr lang="en-US" sz="2800" dirty="0"/>
              <a:t>Each user statement can change Fear and Anger</a:t>
            </a:r>
          </a:p>
          <a:p>
            <a:pPr lvl="2"/>
            <a:r>
              <a:rPr lang="en-US" sz="2400" dirty="0"/>
              <a:t>Insults increases Anger by some percentage</a:t>
            </a:r>
          </a:p>
          <a:p>
            <a:pPr lvl="1"/>
            <a:r>
              <a:rPr lang="en-US" sz="2800" dirty="0"/>
              <a:t>Mistrust goes up if Fear or Anger do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Affect variables</a:t>
            </a:r>
          </a:p>
        </p:txBody>
      </p:sp>
    </p:spTree>
    <p:extLst>
      <p:ext uri="{BB962C8B-B14F-4D97-AF65-F5344CB8AC3E}">
        <p14:creationId xmlns:p14="http://schemas.microsoft.com/office/powerpoint/2010/main" xmlns="" val="13050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User implies Parry is mentally ill</a:t>
            </a:r>
          </a:p>
          <a:p>
            <a:pPr lvl="1"/>
            <a:r>
              <a:rPr lang="en-US" dirty="0"/>
              <a:t>Rise in Fear and Anger</a:t>
            </a:r>
          </a:p>
          <a:p>
            <a:r>
              <a:rPr lang="en-US" dirty="0"/>
              <a:t>User mentions “Mafia” or associated concepts (“kill”):</a:t>
            </a:r>
          </a:p>
          <a:p>
            <a:pPr lvl="1"/>
            <a:r>
              <a:rPr lang="en-US" dirty="0"/>
              <a:t>First mention: rise in Fear</a:t>
            </a:r>
          </a:p>
          <a:p>
            <a:pPr lvl="1"/>
            <a:r>
              <a:rPr lang="en-US" dirty="0"/>
              <a:t>Later mentions: depends on willingness to discuss, which depends on current levels of Fear, Anger, Mistrust</a:t>
            </a:r>
          </a:p>
          <a:p>
            <a:r>
              <a:rPr lang="en-US" dirty="0"/>
              <a:t>User mentions Parry</a:t>
            </a:r>
          </a:p>
          <a:p>
            <a:pPr lvl="1"/>
            <a:r>
              <a:rPr lang="en-US" dirty="0"/>
              <a:t>Flattery (positive mention) </a:t>
            </a:r>
          </a:p>
          <a:p>
            <a:pPr lvl="2"/>
            <a:r>
              <a:rPr lang="en-US" dirty="0"/>
              <a:t>Decreases fear/anger if Mistrust is low</a:t>
            </a:r>
          </a:p>
          <a:p>
            <a:pPr lvl="2"/>
            <a:r>
              <a:rPr lang="en-US" dirty="0"/>
              <a:t>Increases Anger if </a:t>
            </a:r>
            <a:r>
              <a:rPr lang="en-US" dirty="0" err="1"/>
              <a:t>Mustrust</a:t>
            </a:r>
            <a:r>
              <a:rPr lang="en-US" dirty="0"/>
              <a:t> is high</a:t>
            </a:r>
          </a:p>
          <a:p>
            <a:pPr lvl="1"/>
            <a:r>
              <a:rPr lang="en-US" dirty="0"/>
              <a:t>User attitudes toward Parry</a:t>
            </a:r>
          </a:p>
          <a:p>
            <a:pPr lvl="2"/>
            <a:r>
              <a:rPr lang="en-US" dirty="0"/>
              <a:t>Negative attitudes (fear, disbelief) </a:t>
            </a:r>
            <a:r>
              <a:rPr lang="en-US" dirty="0" err="1"/>
              <a:t>increas</a:t>
            </a:r>
            <a:r>
              <a:rPr lang="en-US" dirty="0"/>
              <a:t> Fear/Anger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complex I-O rules</a:t>
            </a:r>
          </a:p>
        </p:txBody>
      </p:sp>
    </p:spTree>
    <p:extLst>
      <p:ext uri="{BB962C8B-B14F-4D97-AF65-F5344CB8AC3E}">
        <p14:creationId xmlns:p14="http://schemas.microsoft.com/office/powerpoint/2010/main" xmlns="" val="5688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229600" cy="4572000"/>
          </a:xfrm>
        </p:spPr>
        <p:txBody>
          <a:bodyPr/>
          <a:lstStyle/>
          <a:p>
            <a:r>
              <a:rPr lang="en-US" dirty="0"/>
              <a:t>List of concepts related to Mafia</a:t>
            </a:r>
          </a:p>
          <a:p>
            <a:r>
              <a:rPr lang="en-US" dirty="0"/>
              <a:t>An ordered graph designed to lead interviewer to topic</a:t>
            </a:r>
          </a:p>
          <a:p>
            <a:pPr marL="319088" lvl="1" indent="0">
              <a:buNone/>
            </a:pPr>
            <a:r>
              <a:rPr lang="en-US" sz="2200" dirty="0"/>
              <a:t>horses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 err="1">
                <a:sym typeface="Wingdings"/>
              </a:rPr>
              <a:t>horseracinggamblingbookiesunderworldMafia</a:t>
            </a:r>
            <a:endParaRPr lang="en-US" sz="2200" dirty="0"/>
          </a:p>
          <a:p>
            <a:r>
              <a:rPr lang="en-US" dirty="0"/>
              <a:t>The mention of a new flare topic by interviewer causes a rise in Fear</a:t>
            </a:r>
          </a:p>
          <a:p>
            <a:r>
              <a:rPr lang="en-US" dirty="0"/>
              <a:t>Flare topics cause Parry to give preset responses to that flare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concepts</a:t>
            </a:r>
          </a:p>
        </p:txBody>
      </p:sp>
    </p:spTree>
    <p:extLst>
      <p:ext uri="{BB962C8B-B14F-4D97-AF65-F5344CB8AC3E}">
        <p14:creationId xmlns:p14="http://schemas.microsoft.com/office/powerpoint/2010/main" xmlns="" val="10737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25561"/>
            <a:ext cx="8229600" cy="5257800"/>
          </a:xfrm>
        </p:spPr>
        <p:txBody>
          <a:bodyPr/>
          <a:lstStyle/>
          <a:p>
            <a:r>
              <a:rPr lang="en-US" dirty="0"/>
              <a:t>A predication on a conceptual object</a:t>
            </a:r>
          </a:p>
          <a:p>
            <a:r>
              <a:rPr lang="en-US" dirty="0"/>
              <a:t>A predication on a relation between two objects</a:t>
            </a:r>
          </a:p>
          <a:p>
            <a:r>
              <a:rPr lang="en-US" dirty="0"/>
              <a:t>A predication on an attribute: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work?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sort of work do you do?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Where do you work?                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  <a:sym typeface="Wingdings"/>
              </a:rPr>
              <a:t>    (your work?)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do you do for a living?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job?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Do you have a job?</a:t>
            </a:r>
          </a:p>
          <a:p>
            <a:pPr marL="319088" lvl="1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What is your occupation</a:t>
            </a:r>
          </a:p>
          <a:p>
            <a:r>
              <a:rPr lang="en-US" dirty="0"/>
              <a:t>Complex Pattern/transform rules</a:t>
            </a:r>
          </a:p>
          <a:p>
            <a:pPr lvl="2"/>
            <a:r>
              <a:rPr lang="en-US" dirty="0"/>
              <a:t>Different predicates (fear, afraid of)</a:t>
            </a:r>
          </a:p>
          <a:p>
            <a:pPr lvl="2"/>
            <a:r>
              <a:rPr lang="en-US" dirty="0"/>
              <a:t>Ordering (You are afraid of me = I frighten you)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7772400" cy="868361"/>
          </a:xfrm>
        </p:spPr>
        <p:txBody>
          <a:bodyPr/>
          <a:lstStyle/>
          <a:p>
            <a:r>
              <a:rPr lang="en-US" dirty="0"/>
              <a:t>Each sentence is mapped into a conceptualization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265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343368"/>
            <a:ext cx="9144000" cy="411669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371" y="1653116"/>
            <a:ext cx="8436429" cy="3175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Other’s Intent</a:t>
            </a:r>
          </a:p>
        </p:txBody>
      </p:sp>
    </p:spTree>
    <p:extLst>
      <p:ext uri="{BB962C8B-B14F-4D97-AF65-F5344CB8AC3E}">
        <p14:creationId xmlns:p14="http://schemas.microsoft.com/office/powerpoint/2010/main" xmlns="" val="175403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24200"/>
            <a:ext cx="9144000" cy="209114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371" y="2112169"/>
            <a:ext cx="8436429" cy="3175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Other’s Intent</a:t>
            </a:r>
          </a:p>
        </p:txBody>
      </p:sp>
    </p:spTree>
    <p:extLst>
      <p:ext uri="{BB962C8B-B14F-4D97-AF65-F5344CB8AC3E}">
        <p14:creationId xmlns:p14="http://schemas.microsoft.com/office/powerpoint/2010/main" xmlns="" val="161114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8153400" cy="5257800"/>
          </a:xfrm>
        </p:spPr>
        <p:txBody>
          <a:bodyPr rtlCol="0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(1) How are you today?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OK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(2)What is your name?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MY NAME IS FRANK SMITH. </a:t>
            </a:r>
          </a:p>
          <a:p>
            <a:pPr marL="0" indent="0">
              <a:buNone/>
            </a:pPr>
            <a:r>
              <a:rPr lang="en-US" dirty="0"/>
              <a:t>(3) How old are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TWENTY-EIGHT.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(4) Are you married?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B050"/>
                </a:solidFill>
              </a:rPr>
              <a:t>NO.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(5) What sort of work do you do?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 I WORK IN THE POST OFFICE. </a:t>
            </a:r>
          </a:p>
          <a:p>
            <a:pPr marL="0" indent="0">
              <a:buNone/>
            </a:pPr>
            <a:r>
              <a:rPr lang="en-US" dirty="0"/>
              <a:t>(6) Why are you in the hospital?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I SHOULDN’T BE HERE</a:t>
            </a:r>
          </a:p>
          <a:p>
            <a:pPr marL="0" indent="0">
              <a:buNone/>
            </a:pPr>
            <a:r>
              <a:rPr lang="en-US" dirty="0"/>
              <a:t>(7) Who brought you here?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  THE POLICE </a:t>
            </a:r>
          </a:p>
          <a:p>
            <a:pPr marL="0" indent="0">
              <a:buNone/>
            </a:pPr>
            <a:r>
              <a:rPr lang="en-US" sz="2400" i="1" dirty="0">
                <a:latin typeface="Arial" charset="0"/>
                <a:ea typeface="Arial" charset="0"/>
                <a:cs typeface="Arial" charset="0"/>
                <a:sym typeface="Wingdings"/>
              </a:rPr>
              <a:t>	[FEAR rises slightly because police linked in graph to MAFIA]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A Parry conversation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910613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3633" y="5313740"/>
            <a:ext cx="841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The word "chatbots" is sometimes used in the popular press for both. We'll use it only for #1.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2057400"/>
            <a:ext cx="7772400" cy="3962400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400" dirty="0" err="1"/>
              <a:t>Chatbots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(Goal-based) Dialog agents</a:t>
            </a:r>
          </a:p>
          <a:p>
            <a:pPr marL="319088" lvl="1" indent="0">
              <a:buNone/>
            </a:pPr>
            <a:r>
              <a:rPr lang="en-US" sz="4400" i="1" dirty="0"/>
              <a:t>	</a:t>
            </a:r>
            <a:r>
              <a:rPr lang="en-US" sz="4000" i="1" dirty="0"/>
              <a:t>- SIRI, interfaces to cars, robots,</a:t>
            </a:r>
          </a:p>
          <a:p>
            <a:pPr marL="319088" lvl="1" indent="0">
              <a:buNone/>
            </a:pPr>
            <a:r>
              <a:rPr lang="en-US" sz="4000" i="1" dirty="0"/>
              <a:t>	- booking flights or restaurants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systems</a:t>
            </a:r>
          </a:p>
        </p:txBody>
      </p:sp>
    </p:spTree>
    <p:extLst>
      <p:ext uri="{BB962C8B-B14F-4D97-AF65-F5344CB8AC3E}">
        <p14:creationId xmlns:p14="http://schemas.microsoft.com/office/powerpoint/2010/main" xmlns="" val="50929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74639"/>
            <a:ext cx="8458200" cy="4572000"/>
          </a:xfrm>
        </p:spPr>
        <p:txBody>
          <a:bodyPr/>
          <a:lstStyle/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(9) What trouble did you have with the police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     </a:t>
            </a:r>
            <a:r>
              <a:rPr lang="en-US" sz="2400" dirty="0">
                <a:solidFill>
                  <a:srgbClr val="00B050"/>
                </a:solidFill>
              </a:rPr>
              <a:t>COPS DON'T DO THEIR JOB.        </a:t>
            </a:r>
            <a:r>
              <a:rPr lang="en-US" sz="2400" i="1" dirty="0">
                <a:solidFill>
                  <a:srgbClr val="0070C0"/>
                </a:solidFill>
              </a:rPr>
              <a:t>['police’ acts as a flare]</a:t>
            </a:r>
            <a:r>
              <a:rPr lang="en-US" sz="2400" dirty="0">
                <a:solidFill>
                  <a:srgbClr val="0070C0"/>
                </a:solidFill>
              </a:rPr>
              <a:t/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/>
              <a:t>(10) What do they do instead?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>
                <a:solidFill>
                  <a:srgbClr val="00B050"/>
                </a:solidFill>
              </a:rPr>
              <a:t>       COPS ARREST THE WRONG PEOPLE.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(11) They arrest the right ones sometimes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THE LAW SHOULD GET THOSE ITALIAN CROOKS.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(12) Do you know any Italian crooks?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I TRY TO AVOID THE UNDERWORLD. 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(13) Are you afraid of the underworld?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>
                <a:solidFill>
                  <a:srgbClr val="00B050"/>
                </a:solidFill>
              </a:rPr>
              <a:t>	THE MAFIA ARE THE WORST GANGSTERS. 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(15)  Are you connected with the Mafia?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>
                <a:solidFill>
                  <a:srgbClr val="00B050"/>
                </a:solidFill>
              </a:rPr>
              <a:t>	YOU KNOW, THEY KNOW ME. 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(16) How do they know you?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>
                <a:solidFill>
                  <a:srgbClr val="00B050"/>
                </a:solidFill>
              </a:rPr>
              <a:t>	 THEY SPY ON ME. 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(20) ARE YOU SURE OF ALL THIS ? </a:t>
            </a:r>
          </a:p>
          <a:p>
            <a:pPr marL="0" indent="0">
              <a:lnSpc>
                <a:spcPts val="2680"/>
              </a:lnSpc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YOU DON'T BELIEVE ME ?    </a:t>
            </a:r>
            <a:r>
              <a:rPr lang="en-US" sz="2000" i="1" dirty="0">
                <a:solidFill>
                  <a:srgbClr val="0070C0"/>
                </a:solidFill>
              </a:rPr>
              <a:t>[FEAR, ANGER, MISTRUST GO UP]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988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(1) Is the law after you?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THE LAW SHOULD GET THOSE ITALIAN CROOKS. </a:t>
            </a:r>
          </a:p>
          <a:p>
            <a:pPr marL="0" indent="0">
              <a:buNone/>
            </a:pPr>
            <a:r>
              <a:rPr lang="en-US" dirty="0"/>
              <a:t>(2) Do you mean the Mafia?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LET'S TALK ABOUT SOMETHING ELSE. </a:t>
            </a:r>
          </a:p>
          <a:p>
            <a:pPr marL="0" indent="0">
              <a:buNone/>
            </a:pPr>
            <a:r>
              <a:rPr lang="en-US" dirty="0"/>
              <a:t>(3) Are you afraid of the Mafia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     I'D RATHER NOT DISCUSS IT.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[Fear is too high so Parry won’t talk about 'Mafia’.]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(4) Perhaps you are paranoid about them?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YOU WANT TO KEEP ME IN THE HOSPITAL.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(The model interprets being called 'paranoid’ as an insult and as an intent to control, so ANGER &amp; FEAR rise)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fear is high, the model won’t discuss its beliefs</a:t>
            </a:r>
          </a:p>
        </p:txBody>
      </p:sp>
    </p:spTree>
    <p:extLst>
      <p:ext uri="{BB962C8B-B14F-4D97-AF65-F5344CB8AC3E}">
        <p14:creationId xmlns:p14="http://schemas.microsoft.com/office/powerpoint/2010/main" xmlns="" val="10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6"/>
          <p:cNvSpPr>
            <a:spLocks noGrp="1" noChangeArrowheads="1"/>
          </p:cNvSpPr>
          <p:nvPr>
            <p:ph idx="1"/>
          </p:nvPr>
        </p:nvSpPr>
        <p:spPr>
          <a:xfrm>
            <a:off x="554037" y="1153903"/>
            <a:ext cx="8493125" cy="5334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Good Evening.  Tell me your problems.  Please terminate input with a period or a question mark.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*People get on my nerves sometimes.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*You should pay more attention.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Suppose you should pay more attention.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*You're entitled to your own opinion.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makes you think I am entitled to my own opinion?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*It bothers me just to be around people in general.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Please go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*I went to the track at Bay Meadows a while back.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does that suggest to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else would you like to discuss?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463342"/>
            <a:ext cx="2025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Vincent Cerf, RFC439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15961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Eliza Meets Parry</a:t>
            </a:r>
          </a:p>
        </p:txBody>
      </p:sp>
    </p:spTree>
    <p:extLst>
      <p:ext uri="{BB962C8B-B14F-4D97-AF65-F5344CB8AC3E}">
        <p14:creationId xmlns:p14="http://schemas.microsoft.com/office/powerpoint/2010/main" xmlns="" val="351263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8466"/>
            <a:ext cx="8610600" cy="684953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*Horseracing interests me.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Why do you say that just now?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*There's a lot of crooked gambling going on there.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*It's clear to me if not to you.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Do you think its likely that not to I?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Please go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gamble on horses.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does that suggest to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What else would you like to discuss?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*Gambling has been nothing but trouble to me.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Why do you say that just now?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*I've had experience with crooks gambling at the track.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I am not sure I understand you fully.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</a:rPr>
              <a:t>      *I've already told you enough about that.</a:t>
            </a:r>
          </a:p>
        </p:txBody>
      </p:sp>
    </p:spTree>
    <p:extLst>
      <p:ext uri="{BB962C8B-B14F-4D97-AF65-F5344CB8AC3E}">
        <p14:creationId xmlns:p14="http://schemas.microsoft.com/office/powerpoint/2010/main" xmlns="" val="16419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for delivering Cognitive Behavior Therapy via brief daily conversations</a:t>
            </a:r>
          </a:p>
          <a:p>
            <a:pPr lvl="1"/>
            <a:r>
              <a:rPr lang="en-US" dirty="0"/>
              <a:t>Little decision tree of language and menu responses</a:t>
            </a:r>
          </a:p>
          <a:p>
            <a:pPr lvl="1"/>
            <a:endParaRPr lang="en-US" dirty="0"/>
          </a:p>
          <a:p>
            <a:pPr marL="319088" lvl="1" indent="0">
              <a:buNone/>
            </a:pPr>
            <a:r>
              <a:rPr lang="en-US" dirty="0"/>
              <a:t>"What's going on in your world right now?"</a:t>
            </a:r>
          </a:p>
          <a:p>
            <a:pPr marL="319088" lvl="1" indent="0">
              <a:buNone/>
            </a:pPr>
            <a:r>
              <a:rPr lang="en-US" dirty="0"/>
              <a:t>"How are you feeling?"</a:t>
            </a:r>
          </a:p>
          <a:p>
            <a:pPr marL="319088" lvl="1" indent="0">
              <a:buNone/>
            </a:pPr>
            <a:r>
              <a:rPr lang="en-US" dirty="0"/>
              <a:t>In response to endorsed loneliness:</a:t>
            </a:r>
          </a:p>
          <a:p>
            <a:pPr marL="593725" lvl="2" indent="0">
              <a:buNone/>
            </a:pPr>
            <a:r>
              <a:rPr lang="en-US" dirty="0"/>
              <a:t>"I'm so sorry you're feeling lonely. I guess we all feel a little lonely sometimes"</a:t>
            </a:r>
          </a:p>
          <a:p>
            <a:r>
              <a:rPr lang="en-US" dirty="0"/>
              <a:t>In a 2-week experiment seemed to reduce depression, but not anxiety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148332"/>
            <a:ext cx="6108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Fitzpatrick, Darcy, </a:t>
            </a:r>
            <a:r>
              <a:rPr lang="en-US" dirty="0" err="1"/>
              <a:t>Vierhile</a:t>
            </a:r>
            <a:r>
              <a:rPr lang="en-US" dirty="0"/>
              <a:t>, 2017. Delivering Cognitive Behavior Therapy to Young Adults with Symptoms of Depression and Anxiety Using a Fully Automated Conversational Agent (</a:t>
            </a:r>
            <a:r>
              <a:rPr lang="en-US" dirty="0" err="1"/>
              <a:t>Woebot</a:t>
            </a:r>
            <a:r>
              <a:rPr lang="en-US" dirty="0"/>
              <a:t>): A Randomized Controlled Trial.  JMIR </a:t>
            </a:r>
            <a:r>
              <a:rPr lang="en-US" dirty="0" err="1"/>
              <a:t>Ment</a:t>
            </a:r>
            <a:r>
              <a:rPr lang="en-US" dirty="0"/>
              <a:t> Health 4:2.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87339"/>
            <a:ext cx="7772400" cy="715961"/>
          </a:xfrm>
        </p:spPr>
        <p:txBody>
          <a:bodyPr/>
          <a:lstStyle/>
          <a:p>
            <a:r>
              <a:rPr lang="en-US" dirty="0" err="1"/>
              <a:t>Woebot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9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828800"/>
            <a:ext cx="8763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Idea: Mine conversations of human chats or human-machine chats</a:t>
            </a:r>
          </a:p>
          <a:p>
            <a:pPr marL="319088" lvl="1" indent="0">
              <a:buNone/>
            </a:pPr>
            <a:r>
              <a:rPr lang="en-US" sz="3200" dirty="0"/>
              <a:t>Microblogs:   Twitter or Weibo (微博)</a:t>
            </a:r>
          </a:p>
          <a:p>
            <a:pPr marL="319088" lvl="1" indent="0">
              <a:buNone/>
            </a:pPr>
            <a:r>
              <a:rPr lang="en-US" sz="3200" dirty="0"/>
              <a:t>Movie dialogs</a:t>
            </a:r>
          </a:p>
          <a:p>
            <a:pPr marL="319088" lvl="1" indent="0">
              <a:buNone/>
            </a:pPr>
            <a:endParaRPr lang="en-US" sz="3200" dirty="0"/>
          </a:p>
          <a:p>
            <a:r>
              <a:rPr lang="en-US" sz="2800" dirty="0" err="1"/>
              <a:t>Cleverbot</a:t>
            </a:r>
            <a:r>
              <a:rPr lang="en-US" sz="2800" dirty="0"/>
              <a:t> (Carpenter 2017 http://</a:t>
            </a:r>
            <a:r>
              <a:rPr lang="en-US" sz="2800" dirty="0" err="1"/>
              <a:t>www.cleverbot.com</a:t>
            </a:r>
            <a:r>
              <a:rPr lang="en-US" sz="2800" dirty="0"/>
              <a:t>)</a:t>
            </a:r>
          </a:p>
          <a:p>
            <a:r>
              <a:rPr lang="en-US" sz="2800" dirty="0"/>
              <a:t>Microsoft </a:t>
            </a:r>
            <a:r>
              <a:rPr lang="en-US" sz="2800" dirty="0" err="1"/>
              <a:t>XiaoIce</a:t>
            </a:r>
            <a:endParaRPr lang="en-US" sz="2800" dirty="0"/>
          </a:p>
          <a:p>
            <a:r>
              <a:rPr lang="en-US" sz="2800" dirty="0"/>
              <a:t>Microsoft </a:t>
            </a:r>
            <a:r>
              <a:rPr lang="en-US" sz="2800" dirty="0" err="1"/>
              <a:t>Tay</a:t>
            </a:r>
            <a:endParaRPr lang="en-US" sz="2800" dirty="0"/>
          </a:p>
          <a:p>
            <a:pPr marL="319088" lvl="1" indent="0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</a:t>
            </a:r>
            <a:r>
              <a:rPr lang="en-US" dirty="0" err="1"/>
              <a:t>chatbots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64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1436370"/>
              </p:ext>
            </p:extLst>
          </p:nvPr>
        </p:nvGraphicFramePr>
        <p:xfrm>
          <a:off x="304800" y="1219200"/>
          <a:ext cx="8610600" cy="5562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Do you like Doctor Who?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Yes, so funny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What's your favorite show?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 don't have one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What's your name?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Jason I already told you.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No your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Stephanie IS my real name.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thought it was Jason?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How did you come to that conclusion.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Because you said so.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Cleverbot: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I have to do my homework.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71596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Cleverbot</a:t>
            </a:r>
            <a:r>
              <a:rPr lang="en-US" dirty="0"/>
              <a:t> conversation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607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806365" y="5575939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000" dirty="0">
                <a:solidFill>
                  <a:srgbClr val="0070C0"/>
                </a:solidFill>
              </a:rPr>
              <a:t>Do you like Doctor Strangelove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0" y="5603813"/>
            <a:ext cx="2736851" cy="10083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7226" y="4221813"/>
            <a:ext cx="1856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"/>
            <a:r>
              <a:rPr lang="en-US" sz="2400" dirty="0">
                <a:solidFill>
                  <a:srgbClr val="0070C0"/>
                </a:solidFill>
              </a:rPr>
              <a:t>Yes, so funny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75644" y="3913699"/>
            <a:ext cx="4608286" cy="1016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Return the response to the most similar turn </a:t>
            </a:r>
          </a:p>
          <a:p>
            <a:pPr lvl="1"/>
            <a:r>
              <a:rPr lang="en-US" dirty="0"/>
              <a:t>Take user's turn (</a:t>
            </a:r>
            <a:r>
              <a:rPr lang="en-US" i="1" dirty="0"/>
              <a:t>q</a:t>
            </a:r>
            <a:r>
              <a:rPr lang="en-US" dirty="0"/>
              <a:t>) and find a (</a:t>
            </a:r>
            <a:r>
              <a:rPr lang="en-US" dirty="0" err="1"/>
              <a:t>tf-idf</a:t>
            </a:r>
            <a:r>
              <a:rPr lang="en-US" dirty="0"/>
              <a:t>) similar turn </a:t>
            </a:r>
            <a:r>
              <a:rPr lang="en-US" i="1" dirty="0"/>
              <a:t>t</a:t>
            </a:r>
            <a:r>
              <a:rPr lang="en-US" dirty="0"/>
              <a:t> in the corpus C</a:t>
            </a:r>
          </a:p>
          <a:p>
            <a:pPr marL="319088" lvl="1" indent="0">
              <a:buNone/>
            </a:pPr>
            <a:r>
              <a:rPr lang="en-US" i="1" dirty="0"/>
              <a:t>                         q = "do you like Doctor Who"</a:t>
            </a:r>
          </a:p>
          <a:p>
            <a:pPr marL="319088" lvl="1" indent="0">
              <a:buNone/>
            </a:pPr>
            <a:r>
              <a:rPr lang="en-US" i="1" dirty="0"/>
              <a:t>		   t' = "do you like Doctor Strangelove"</a:t>
            </a:r>
          </a:p>
          <a:p>
            <a:pPr lvl="1"/>
            <a:r>
              <a:rPr lang="en-US" dirty="0"/>
              <a:t>Grab whatever the response was to </a:t>
            </a:r>
            <a:r>
              <a:rPr lang="en-US" i="1" dirty="0"/>
              <a:t>t</a:t>
            </a:r>
            <a:r>
              <a:rPr lang="en-US" dirty="0"/>
              <a:t>.</a:t>
            </a:r>
          </a:p>
          <a:p>
            <a:pPr lvl="8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Return the most similar turn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Two IR-based </a:t>
            </a:r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xmlns="" val="61638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Also fine to use other features like user features, or prior turns</a:t>
            </a:r>
          </a:p>
          <a:p>
            <a:r>
              <a:rPr lang="en-US" sz="3200" dirty="0"/>
              <a:t>Or non-dialogue text</a:t>
            </a:r>
          </a:p>
          <a:p>
            <a:pPr lvl="1"/>
            <a:r>
              <a:rPr lang="en-US" sz="3200" dirty="0"/>
              <a:t>COBOT </a:t>
            </a:r>
            <a:r>
              <a:rPr lang="en-US" sz="3200" dirty="0" err="1"/>
              <a:t>chatbot</a:t>
            </a:r>
            <a:r>
              <a:rPr lang="en-US" sz="3200" dirty="0"/>
              <a:t> (Isbell et al., 2000) </a:t>
            </a:r>
          </a:p>
          <a:p>
            <a:pPr lvl="2"/>
            <a:r>
              <a:rPr lang="en-US" sz="2800" dirty="0"/>
              <a:t>sentences from the Unabomber Manifesto by Theodore Kaczynski, articles on alien abduction, the scripts of “The Big Lebowski” and “Planet of the Apes”. </a:t>
            </a:r>
          </a:p>
          <a:p>
            <a:pPr lvl="1"/>
            <a:r>
              <a:rPr lang="en-US" sz="3200" dirty="0"/>
              <a:t>Wikipedia 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models of </a:t>
            </a:r>
            <a:r>
              <a:rPr lang="en-US" dirty="0" err="1"/>
              <a:t>chatbots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085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05000"/>
            <a:ext cx="7772400" cy="4114800"/>
          </a:xfrm>
        </p:spPr>
        <p:txBody>
          <a:bodyPr/>
          <a:lstStyle/>
          <a:p>
            <a:r>
              <a:rPr lang="en-US" sz="3200" dirty="0"/>
              <a:t>Think of response generation as a task of </a:t>
            </a:r>
            <a:r>
              <a:rPr lang="en-US" sz="3200" i="1" dirty="0"/>
              <a:t>transducing </a:t>
            </a:r>
            <a:r>
              <a:rPr lang="en-US" sz="3200" dirty="0"/>
              <a:t>from the user’s prior turn to the system’s turn. </a:t>
            </a:r>
          </a:p>
          <a:p>
            <a:r>
              <a:rPr lang="en-US" sz="3200" dirty="0"/>
              <a:t>Train on:</a:t>
            </a:r>
          </a:p>
          <a:p>
            <a:pPr lvl="1"/>
            <a:r>
              <a:rPr lang="en-US" sz="3200" dirty="0"/>
              <a:t>movie dialogue databases</a:t>
            </a:r>
          </a:p>
          <a:p>
            <a:pPr lvl="1"/>
            <a:r>
              <a:rPr lang="en-US" sz="3200" dirty="0"/>
              <a:t>Twitter conversations</a:t>
            </a:r>
          </a:p>
          <a:p>
            <a:r>
              <a:rPr lang="en-US" sz="3200" dirty="0"/>
              <a:t>Train a deep neural network </a:t>
            </a:r>
          </a:p>
          <a:p>
            <a:pPr lvl="1"/>
            <a:r>
              <a:rPr lang="en-US" sz="3000" dirty="0"/>
              <a:t>map from user1 turn to user2 response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chatbots</a:t>
            </a:r>
          </a:p>
        </p:txBody>
      </p:sp>
    </p:spTree>
    <p:extLst>
      <p:ext uri="{BB962C8B-B14F-4D97-AF65-F5344CB8AC3E}">
        <p14:creationId xmlns:p14="http://schemas.microsoft.com/office/powerpoint/2010/main" xmlns="" val="119243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ELIZA (1966)</a:t>
            </a:r>
          </a:p>
          <a:p>
            <a:r>
              <a:rPr lang="en-US" dirty="0"/>
              <a:t>PARRY (1968)</a:t>
            </a:r>
          </a:p>
          <a:p>
            <a:pPr marL="319088" lvl="1" indent="0">
              <a:buNone/>
            </a:pPr>
            <a:r>
              <a:rPr lang="en-US" dirty="0"/>
              <a:t>The first system to pass the Turing test!!!!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ALICE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CLEVER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Microsoft Little Bing  </a:t>
            </a:r>
            <a:r>
              <a:rPr lang="zh-CN" altLang="en-US" dirty="0">
                <a:latin typeface="Yuanti SC" charset="-122"/>
                <a:ea typeface="Yuanti SC" charset="-122"/>
                <a:cs typeface="Yuanti SC" charset="-122"/>
              </a:rPr>
              <a:t>小冰</a:t>
            </a:r>
            <a:endParaRPr lang="en-US" altLang="zh-CN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 </a:t>
            </a:r>
            <a:r>
              <a:rPr lang="en-US" dirty="0" err="1"/>
              <a:t>Chatbots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xmlns="" val="195024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2209800"/>
            <a:ext cx="8881696" cy="4419600"/>
          </a:xfrm>
        </p:spPr>
      </p:pic>
      <p:sp>
        <p:nvSpPr>
          <p:cNvPr id="5" name="TextBox 4"/>
          <p:cNvSpPr txBox="1"/>
          <p:nvPr/>
        </p:nvSpPr>
        <p:spPr>
          <a:xfrm>
            <a:off x="685800" y="914400"/>
            <a:ext cx="729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Serban</a:t>
            </a:r>
            <a:r>
              <a:rPr lang="en-US" dirty="0"/>
              <a:t>, </a:t>
            </a:r>
            <a:r>
              <a:rPr lang="en-US" dirty="0" err="1"/>
              <a:t>Iulian</a:t>
            </a:r>
            <a:r>
              <a:rPr lang="en-US" dirty="0"/>
              <a:t> V., Alessandro </a:t>
            </a:r>
            <a:r>
              <a:rPr lang="en-US" dirty="0" err="1"/>
              <a:t>Sordoni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Aaron </a:t>
            </a:r>
            <a:r>
              <a:rPr lang="en-US" dirty="0" err="1"/>
              <a:t>Courville</a:t>
            </a:r>
            <a:r>
              <a:rPr lang="en-US" dirty="0"/>
              <a:t>, and Joelle </a:t>
            </a:r>
            <a:r>
              <a:rPr lang="en-US" dirty="0" err="1"/>
              <a:t>Pineau</a:t>
            </a:r>
            <a:r>
              <a:rPr lang="en-US" dirty="0"/>
              <a:t>.  2015.  "Building End-To-End Dialogue Systems Using Generative Hierarchical Neural Network Models.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639761"/>
          </a:xfrm>
        </p:spPr>
        <p:txBody>
          <a:bodyPr/>
          <a:lstStyle/>
          <a:p>
            <a:r>
              <a:rPr lang="en-US" dirty="0"/>
              <a:t>Seq2seq architecture</a:t>
            </a:r>
          </a:p>
        </p:txBody>
      </p:sp>
    </p:spTree>
    <p:extLst>
      <p:ext uri="{BB962C8B-B14F-4D97-AF65-F5344CB8AC3E}">
        <p14:creationId xmlns:p14="http://schemas.microsoft.com/office/powerpoint/2010/main" xmlns="" val="133190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799" y="5194300"/>
            <a:ext cx="78486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 err="1">
                <a:latin typeface="Calibri" charset="0"/>
                <a:ea typeface="Calibri" charset="0"/>
                <a:cs typeface="Calibri" charset="0"/>
              </a:rPr>
              <a:t>Ohh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I’ve never seen that! How long does it take you guys to learn the drill?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Like 2 weeks ago!!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24" y="541020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29609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neural </a:t>
            </a:r>
            <a:r>
              <a:rPr lang="en-US" dirty="0" err="1"/>
              <a:t>chatbot</a:t>
            </a:r>
            <a:r>
              <a:rPr lang="en-US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xmlns="" val="71753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76800"/>
          </a:xfrm>
        </p:spPr>
        <p:txBody>
          <a:bodyPr/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Fun</a:t>
            </a:r>
          </a:p>
          <a:p>
            <a:pPr lvl="1"/>
            <a:r>
              <a:rPr lang="en-US" dirty="0"/>
              <a:t>Applications to counseling</a:t>
            </a:r>
          </a:p>
          <a:p>
            <a:pPr lvl="1"/>
            <a:r>
              <a:rPr lang="en-US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They don't really understand</a:t>
            </a:r>
          </a:p>
          <a:p>
            <a:pPr lvl="1"/>
            <a:r>
              <a:rPr lang="en-US" dirty="0"/>
              <a:t>Rule-based </a:t>
            </a:r>
            <a:r>
              <a:rPr lang="en-US" dirty="0" err="1"/>
              <a:t>chatbots</a:t>
            </a:r>
            <a:r>
              <a:rPr lang="en-US" dirty="0"/>
              <a:t> are expensive and brittle</a:t>
            </a:r>
          </a:p>
          <a:p>
            <a:pPr lvl="1"/>
            <a:r>
              <a:rPr lang="en-US" dirty="0"/>
              <a:t>IR-based </a:t>
            </a:r>
            <a:r>
              <a:rPr lang="en-US" dirty="0" err="1"/>
              <a:t>chatbots</a:t>
            </a:r>
            <a:r>
              <a:rPr lang="en-US" dirty="0"/>
              <a:t> can only mirror training data</a:t>
            </a:r>
          </a:p>
          <a:p>
            <a:pPr lvl="2"/>
            <a:r>
              <a:rPr lang="en-US" dirty="0"/>
              <a:t>The case of Microsoft </a:t>
            </a:r>
            <a:r>
              <a:rPr lang="en-US" dirty="0" err="1"/>
              <a:t>Tay</a:t>
            </a:r>
            <a:endParaRPr lang="en-US" dirty="0"/>
          </a:p>
          <a:p>
            <a:pPr lvl="3"/>
            <a:r>
              <a:rPr lang="en-US" dirty="0"/>
              <a:t>(or, Garbage-in, Garbage-out)</a:t>
            </a:r>
          </a:p>
          <a:p>
            <a:r>
              <a:rPr lang="en-US" dirty="0"/>
              <a:t>The future: combining </a:t>
            </a:r>
            <a:r>
              <a:rPr lang="en-US" dirty="0" err="1"/>
              <a:t>chatbots</a:t>
            </a:r>
            <a:r>
              <a:rPr lang="en-US" dirty="0"/>
              <a:t> with frame-based agents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r>
              <a:rPr lang="en-US" dirty="0"/>
              <a:t>: pro and con</a:t>
            </a:r>
          </a:p>
        </p:txBody>
      </p:sp>
    </p:spTree>
    <p:extLst>
      <p:ext uri="{BB962C8B-B14F-4D97-AF65-F5344CB8AC3E}">
        <p14:creationId xmlns:p14="http://schemas.microsoft.com/office/powerpoint/2010/main" xmlns="" val="17645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II: Frame-based dialog agents</a:t>
            </a:r>
          </a:p>
        </p:txBody>
      </p:sp>
    </p:spTree>
    <p:extLst>
      <p:ext uri="{BB962C8B-B14F-4D97-AF65-F5344CB8AC3E}">
        <p14:creationId xmlns:p14="http://schemas.microsoft.com/office/powerpoint/2010/main" xmlns="" val="122788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around 2014</a:t>
            </a:r>
          </a:p>
        </p:txBody>
      </p:sp>
    </p:spTree>
    <p:extLst>
      <p:ext uri="{BB962C8B-B14F-4D97-AF65-F5344CB8AC3E}">
        <p14:creationId xmlns:p14="http://schemas.microsoft.com/office/powerpoint/2010/main" xmlns="" val="144686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iri3.png"/>
          <p:cNvPicPr>
            <a:picLocks noGrp="1" noChangeAspect="1"/>
          </p:cNvPicPr>
          <p:nvPr>
            <p:ph sz="quarter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16" r="802" b="15652"/>
          <a:stretch/>
        </p:blipFill>
        <p:spPr>
          <a:xfrm>
            <a:off x="4800600" y="609600"/>
            <a:ext cx="3928533" cy="5893918"/>
          </a:xfrm>
        </p:spPr>
      </p:pic>
      <p:pic>
        <p:nvPicPr>
          <p:cNvPr id="7" name="Content Placeholder 6" descr="siri1.PNG"/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48" r="-271" b="15653"/>
          <a:stretch/>
        </p:blipFill>
        <p:spPr>
          <a:xfrm>
            <a:off x="304800" y="533400"/>
            <a:ext cx="4140200" cy="6200975"/>
          </a:xfrm>
        </p:spPr>
      </p:pic>
    </p:spTree>
    <p:extLst>
      <p:ext uri="{BB962C8B-B14F-4D97-AF65-F5344CB8AC3E}">
        <p14:creationId xmlns:p14="http://schemas.microsoft.com/office/powerpoint/2010/main" xmlns="" val="15542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0601" y="8466"/>
            <a:ext cx="4343400" cy="7709535"/>
          </a:xfrm>
        </p:spPr>
      </p:pic>
      <p:pic>
        <p:nvPicPr>
          <p:cNvPr id="7" name="Content Placeholder 6" descr="siri1.PNG"/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48" r="-271" b="15653"/>
          <a:stretch/>
        </p:blipFill>
        <p:spPr>
          <a:xfrm>
            <a:off x="127000" y="-76200"/>
            <a:ext cx="4445000" cy="6657488"/>
          </a:xfrm>
        </p:spPr>
      </p:pic>
    </p:spTree>
    <p:extLst>
      <p:ext uri="{BB962C8B-B14F-4D97-AF65-F5344CB8AC3E}">
        <p14:creationId xmlns:p14="http://schemas.microsoft.com/office/powerpoint/2010/main" xmlns="" val="190772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in February 2017</a:t>
            </a:r>
          </a:p>
        </p:txBody>
      </p:sp>
    </p:spTree>
    <p:extLst>
      <p:ext uri="{BB962C8B-B14F-4D97-AF65-F5344CB8AC3E}">
        <p14:creationId xmlns:p14="http://schemas.microsoft.com/office/powerpoint/2010/main" xmlns="" val="185331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000" y="-45787"/>
            <a:ext cx="3886200" cy="691225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336" y="0"/>
            <a:ext cx="3855696" cy="6858000"/>
          </a:xfrm>
        </p:spPr>
      </p:pic>
    </p:spTree>
    <p:extLst>
      <p:ext uri="{BB962C8B-B14F-4D97-AF65-F5344CB8AC3E}">
        <p14:creationId xmlns:p14="http://schemas.microsoft.com/office/powerpoint/2010/main" xmlns="" val="13620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000" y="-45787"/>
            <a:ext cx="3886199" cy="691225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1336" y="0"/>
            <a:ext cx="3855696" cy="6858000"/>
          </a:xfrm>
        </p:spPr>
      </p:pic>
    </p:spTree>
    <p:extLst>
      <p:ext uri="{BB962C8B-B14F-4D97-AF65-F5344CB8AC3E}">
        <p14:creationId xmlns:p14="http://schemas.microsoft.com/office/powerpoint/2010/main" xmlns="" val="6608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2296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Rule-based</a:t>
            </a:r>
          </a:p>
          <a:p>
            <a:pPr marL="1062038" lvl="1" indent="-742950">
              <a:buFont typeface="+mj-lt"/>
              <a:buAutoNum type="arabicPeriod"/>
            </a:pPr>
            <a:r>
              <a:rPr lang="en-US" sz="3600" dirty="0"/>
              <a:t>Pattern-action rules (Eliza)</a:t>
            </a:r>
          </a:p>
          <a:p>
            <a:pPr marL="319088" lvl="1" indent="0">
              <a:buNone/>
            </a:pPr>
            <a:r>
              <a:rPr lang="en-US" sz="3600" dirty="0"/>
              <a:t>	+ a mental model (Parry)</a:t>
            </a:r>
          </a:p>
          <a:p>
            <a:pPr marL="319088" lvl="1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Corpus-based (from large chat corpus)</a:t>
            </a:r>
          </a:p>
          <a:p>
            <a:pPr marL="1062038" lvl="1" indent="-742950">
              <a:buFont typeface="+mj-lt"/>
              <a:buAutoNum type="arabicPeriod" startAt="2"/>
            </a:pPr>
            <a:r>
              <a:rPr lang="en-US" sz="3600" dirty="0"/>
              <a:t>Information Retrieval</a:t>
            </a:r>
          </a:p>
          <a:p>
            <a:pPr marL="1062038" lvl="1" indent="-742950">
              <a:buFont typeface="+mj-lt"/>
              <a:buAutoNum type="arabicPeriod" startAt="3"/>
            </a:pPr>
            <a:r>
              <a:rPr lang="en-US" sz="3600" dirty="0"/>
              <a:t>Neural network encoder-decoder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xmlns="" val="33332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7924800" cy="4572000"/>
          </a:xfrm>
        </p:spPr>
        <p:txBody>
          <a:bodyPr/>
          <a:lstStyle/>
          <a:p>
            <a:r>
              <a:rPr lang="en-US" sz="3200" dirty="0"/>
              <a:t>Sometimes called "task-based dialog agents"</a:t>
            </a:r>
          </a:p>
          <a:p>
            <a:r>
              <a:rPr lang="en-US" sz="3200" dirty="0"/>
              <a:t>Based on a "domain ontology"</a:t>
            </a:r>
          </a:p>
          <a:p>
            <a:pPr lvl="1"/>
            <a:r>
              <a:rPr lang="en-US" sz="2800" dirty="0"/>
              <a:t>A knowledge structure representing user intentions</a:t>
            </a:r>
          </a:p>
          <a:p>
            <a:pPr lvl="1"/>
            <a:endParaRPr lang="en-US" sz="3200" dirty="0"/>
          </a:p>
          <a:p>
            <a:r>
              <a:rPr lang="en-US" sz="3200" dirty="0"/>
              <a:t>One or more </a:t>
            </a:r>
            <a:r>
              <a:rPr lang="en-US" sz="3200" b="1" dirty="0"/>
              <a:t>frames</a:t>
            </a:r>
            <a:endParaRPr lang="en-US" sz="3200" dirty="0"/>
          </a:p>
          <a:p>
            <a:pPr lvl="1"/>
            <a:r>
              <a:rPr lang="en-US" sz="3200" dirty="0"/>
              <a:t>Each a collection of </a:t>
            </a:r>
            <a:r>
              <a:rPr lang="en-US" sz="3200" b="1" dirty="0"/>
              <a:t>slots</a:t>
            </a:r>
          </a:p>
          <a:p>
            <a:pPr lvl="1"/>
            <a:r>
              <a:rPr lang="en-US" sz="3200" dirty="0"/>
              <a:t>Each slot having a </a:t>
            </a:r>
            <a:r>
              <a:rPr lang="en-US" sz="3200" b="1" dirty="0"/>
              <a:t>value</a:t>
            </a: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 agents</a:t>
            </a:r>
          </a:p>
        </p:txBody>
      </p:sp>
    </p:spTree>
    <p:extLst>
      <p:ext uri="{BB962C8B-B14F-4D97-AF65-F5344CB8AC3E}">
        <p14:creationId xmlns:p14="http://schemas.microsoft.com/office/powerpoint/2010/main" xmlns="" val="103404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47800"/>
            <a:ext cx="8229600" cy="5105400"/>
          </a:xfrm>
        </p:spPr>
        <p:txBody>
          <a:bodyPr/>
          <a:lstStyle/>
          <a:p>
            <a:r>
              <a:rPr lang="en-US" sz="2800" dirty="0"/>
              <a:t>A set of </a:t>
            </a:r>
            <a:r>
              <a:rPr lang="en-US" sz="2800" b="1" dirty="0"/>
              <a:t>slots</a:t>
            </a:r>
            <a:r>
              <a:rPr lang="en-US" sz="2800" dirty="0"/>
              <a:t>, to be filled with information of a given </a:t>
            </a:r>
            <a:r>
              <a:rPr lang="en-US" sz="2800" b="1" dirty="0"/>
              <a:t>type</a:t>
            </a:r>
          </a:p>
          <a:p>
            <a:r>
              <a:rPr lang="en-US" sz="2800" dirty="0"/>
              <a:t>Each associated with a </a:t>
            </a:r>
            <a:r>
              <a:rPr lang="en-US" sz="2800" b="1" dirty="0"/>
              <a:t>question</a:t>
            </a:r>
            <a:r>
              <a:rPr lang="en-US" sz="2800" dirty="0"/>
              <a:t> to the user</a:t>
            </a:r>
          </a:p>
          <a:p>
            <a:endParaRPr lang="en-US" dirty="0"/>
          </a:p>
          <a:p>
            <a:pPr marL="319088" lvl="1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Slot		Type	Question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ORIGIN	city	What city are you leaving from?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DEST	city	Where are you going?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DATE date	What day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DEP TIME time	What time would you like to leave?</a:t>
            </a: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AIRLINE	line	What is your preferred airline?</a:t>
            </a: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Frame</a:t>
            </a:r>
          </a:p>
        </p:txBody>
      </p:sp>
    </p:spTree>
    <p:extLst>
      <p:ext uri="{BB962C8B-B14F-4D97-AF65-F5344CB8AC3E}">
        <p14:creationId xmlns:p14="http://schemas.microsoft.com/office/powerpoint/2010/main" xmlns="" val="12109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4600" y="4706497"/>
            <a:ext cx="4067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Artificial Intelligence Journal, 1977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6836" y="2602245"/>
            <a:ext cx="6127528" cy="1898671"/>
          </a:xfrm>
          <a:prstGeom prst="rect">
            <a:avLst/>
          </a:prstGeom>
        </p:spPr>
      </p:pic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828800"/>
            <a:ext cx="8153400" cy="4724400"/>
          </a:xfrm>
        </p:spPr>
        <p:txBody>
          <a:bodyPr/>
          <a:lstStyle/>
          <a:p>
            <a:r>
              <a:rPr lang="en-US" sz="4000" dirty="0"/>
              <a:t>1977: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Still the industrial state of the art</a:t>
            </a:r>
          </a:p>
          <a:p>
            <a:pPr lvl="1"/>
            <a:r>
              <a:rPr lang="en-US" sz="3800" dirty="0"/>
              <a:t>SIRI based on GUS architecture</a:t>
            </a:r>
          </a:p>
          <a:p>
            <a:endParaRPr lang="en-US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Frame-based dialogue agents</a:t>
            </a:r>
          </a:p>
        </p:txBody>
      </p:sp>
    </p:spTree>
    <p:extLst>
      <p:ext uri="{BB962C8B-B14F-4D97-AF65-F5344CB8AC3E}">
        <p14:creationId xmlns:p14="http://schemas.microsoft.com/office/powerpoint/2010/main" xmlns="" val="10825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274639"/>
            <a:ext cx="9256975" cy="6106257"/>
          </a:xfrm>
        </p:spPr>
      </p:pic>
      <p:sp>
        <p:nvSpPr>
          <p:cNvPr id="7" name="TextBox 6"/>
          <p:cNvSpPr txBox="1"/>
          <p:nvPr/>
        </p:nvSpPr>
        <p:spPr>
          <a:xfrm>
            <a:off x="6324600" y="53340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The state of the art in 1977 !!!!</a:t>
            </a:r>
          </a:p>
        </p:txBody>
      </p:sp>
    </p:spTree>
    <p:extLst>
      <p:ext uri="{BB962C8B-B14F-4D97-AF65-F5344CB8AC3E}">
        <p14:creationId xmlns:p14="http://schemas.microsoft.com/office/powerpoint/2010/main" xmlns="" val="132349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" y="2819400"/>
            <a:ext cx="8830310" cy="1295400"/>
          </a:xfrm>
          <a:prstGeom prst="rect">
            <a:avLst/>
          </a:prstGeom>
        </p:spPr>
      </p:pic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47800"/>
            <a:ext cx="8229600" cy="5105400"/>
          </a:xfrm>
        </p:spPr>
        <p:txBody>
          <a:bodyPr/>
          <a:lstStyle/>
          <a:p>
            <a:r>
              <a:rPr lang="en-US" sz="2800" dirty="0">
                <a:solidFill>
                  <a:srgbClr val="008000"/>
                </a:solidFill>
              </a:rPr>
              <a:t>The type </a:t>
            </a:r>
            <a:r>
              <a:rPr lang="en-US" sz="2800" i="1" dirty="0">
                <a:solidFill>
                  <a:srgbClr val="008000"/>
                </a:solidFill>
              </a:rPr>
              <a:t>DATE</a:t>
            </a: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types can be complex</a:t>
            </a:r>
          </a:p>
        </p:txBody>
      </p:sp>
    </p:spTree>
    <p:extLst>
      <p:ext uri="{BB962C8B-B14F-4D97-AF65-F5344CB8AC3E}">
        <p14:creationId xmlns:p14="http://schemas.microsoft.com/office/powerpoint/2010/main" xmlns="" val="53805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Consider a trivial airline travel system:</a:t>
            </a:r>
          </a:p>
          <a:p>
            <a:pPr marL="319088" lvl="1" indent="0">
              <a:buNone/>
            </a:pPr>
            <a:r>
              <a:rPr lang="en-US" sz="3200" dirty="0"/>
              <a:t>Ask the user for a departure city</a:t>
            </a:r>
          </a:p>
          <a:p>
            <a:pPr marL="319088" lvl="1" indent="0">
              <a:buNone/>
            </a:pPr>
            <a:r>
              <a:rPr lang="en-US" sz="3200" dirty="0"/>
              <a:t>Ask for a destination city</a:t>
            </a:r>
          </a:p>
          <a:p>
            <a:pPr marL="319088" lvl="1" indent="0">
              <a:buNone/>
            </a:pPr>
            <a:r>
              <a:rPr lang="en-US" sz="3200" dirty="0"/>
              <a:t>Ask for a time</a:t>
            </a:r>
          </a:p>
          <a:p>
            <a:pPr marL="319088" lvl="1" indent="0">
              <a:buNone/>
            </a:pPr>
            <a:r>
              <a:rPr lang="en-US" sz="3200" dirty="0"/>
              <a:t>Ask whether the trip is round-trip or not </a:t>
            </a: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1096961"/>
          </a:xfrm>
        </p:spPr>
        <p:txBody>
          <a:bodyPr/>
          <a:lstStyle/>
          <a:p>
            <a:r>
              <a:rPr lang="en-US"/>
              <a:t>Control structure for frame-based dialog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Picture 4" descr="fig 24.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838200" y="749961"/>
            <a:ext cx="10549418" cy="610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334961"/>
          </a:xfrm>
        </p:spPr>
        <p:txBody>
          <a:bodyPr/>
          <a:lstStyle/>
          <a:p>
            <a:r>
              <a:rPr lang="en-US" dirty="0"/>
              <a:t>Finite State Dialog Manager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 completely controls the conversation with the user.</a:t>
            </a:r>
          </a:p>
          <a:p>
            <a:r>
              <a:rPr lang="en-US" sz="3600" dirty="0"/>
              <a:t>It asks the user a series of questions</a:t>
            </a:r>
          </a:p>
          <a:p>
            <a:r>
              <a:rPr lang="en-US" sz="3600" dirty="0"/>
              <a:t>Ignoring (or misinterpreting) anything the user says that is not a direct answer to the system’s questions</a:t>
            </a: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Finite-state dialog managers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/>
              <a:t>Systems that control conversation like this are called </a:t>
            </a:r>
            <a:r>
              <a:rPr lang="en-US" sz="3600" b="1" dirty="0">
                <a:solidFill>
                  <a:srgbClr val="0000FF"/>
                </a:solidFill>
              </a:rPr>
              <a:t>single initiative</a:t>
            </a:r>
            <a:r>
              <a:rPr lang="en-US" sz="3600" dirty="0"/>
              <a:t>.</a:t>
            </a:r>
          </a:p>
          <a:p>
            <a:r>
              <a:rPr lang="en-US" sz="3600" b="1" dirty="0"/>
              <a:t>Initiative</a:t>
            </a:r>
            <a:r>
              <a:rPr lang="en-US" sz="3600" dirty="0"/>
              <a:t>: who has control of conversation</a:t>
            </a:r>
          </a:p>
          <a:p>
            <a:r>
              <a:rPr lang="en-US" sz="3600" dirty="0"/>
              <a:t>In normal human-human dialogue, initiative shifts back and forth between participants.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Dialogue Initiative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124200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+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295400"/>
            <a:ext cx="80772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System completely controls the conversation</a:t>
            </a:r>
          </a:p>
          <a:p>
            <a:pPr marL="0" indent="0">
              <a:buNone/>
            </a:pPr>
            <a:endParaRPr lang="en-US" sz="1050" dirty="0"/>
          </a:p>
          <a:p>
            <a:pPr lvl="2"/>
            <a:r>
              <a:rPr lang="en-US" sz="2800" dirty="0"/>
              <a:t>Simple to build</a:t>
            </a:r>
          </a:p>
          <a:p>
            <a:pPr lvl="2"/>
            <a:r>
              <a:rPr lang="en-US" sz="2800" dirty="0"/>
              <a:t>User always knows what they can say next</a:t>
            </a:r>
          </a:p>
          <a:p>
            <a:pPr lvl="2"/>
            <a:r>
              <a:rPr lang="en-US" sz="2800" dirty="0"/>
              <a:t>System always knows what user can say next</a:t>
            </a:r>
          </a:p>
          <a:p>
            <a:pPr lvl="3"/>
            <a:r>
              <a:rPr lang="en-US" sz="2800" dirty="0"/>
              <a:t>Known words: Better performance from ASR</a:t>
            </a:r>
          </a:p>
          <a:p>
            <a:pPr lvl="3"/>
            <a:r>
              <a:rPr lang="en-US" sz="2800" dirty="0"/>
              <a:t>Known topic:  Better performance from NLU</a:t>
            </a:r>
          </a:p>
          <a:p>
            <a:pPr lvl="2"/>
            <a:r>
              <a:rPr lang="en-US" sz="2800" dirty="0"/>
              <a:t>OK for VERY simple tasks (entering a credit card, or login name and password)</a:t>
            </a:r>
          </a:p>
          <a:p>
            <a:pPr lvl="2"/>
            <a:endParaRPr lang="en-US" sz="2800" dirty="0"/>
          </a:p>
          <a:p>
            <a:pPr lvl="2"/>
            <a:r>
              <a:rPr lang="en-US" sz="2800" dirty="0"/>
              <a:t>Too limited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1846" y="5257800"/>
            <a:ext cx="498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8000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 smtClean="0"/>
              <a:t>System </a:t>
            </a:r>
            <a:r>
              <a:rPr lang="en-US" dirty="0"/>
              <a:t>Initiative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777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Sometimes for fun</a:t>
            </a:r>
          </a:p>
          <a:p>
            <a:pPr marL="0" indent="0">
              <a:buNone/>
            </a:pPr>
            <a:r>
              <a:rPr lang="en-US" sz="4000" dirty="0"/>
              <a:t>	</a:t>
            </a:r>
          </a:p>
          <a:p>
            <a:pPr marL="0" indent="0">
              <a:buNone/>
            </a:pPr>
            <a:r>
              <a:rPr lang="en-US" sz="4000" dirty="0"/>
              <a:t>But originally designed as a testbed for clinical therapy</a:t>
            </a:r>
          </a:p>
          <a:p>
            <a:pPr marL="0" indent="0">
              <a:buNone/>
            </a:pPr>
            <a:r>
              <a:rPr lang="en-US" sz="4000" dirty="0"/>
              <a:t>	(And still used that way!)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355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Real dialogue involves give and take!</a:t>
            </a:r>
          </a:p>
          <a:p>
            <a:r>
              <a:rPr lang="en-US" sz="2800" dirty="0"/>
              <a:t>In travel planning, users might want to say something that is not the direct answer to the question.</a:t>
            </a:r>
          </a:p>
          <a:p>
            <a:r>
              <a:rPr lang="en-US" sz="2800" dirty="0"/>
              <a:t>For example answering more than one question in a sentence:</a:t>
            </a:r>
          </a:p>
          <a:p>
            <a:endParaRPr lang="en-US" sz="2800" dirty="0"/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Hi, I’d like to fly from Seattle Tuesday morning</a:t>
            </a:r>
          </a:p>
          <a:p>
            <a:pPr marL="319088" lvl="1" indent="0">
              <a:buNone/>
            </a:pPr>
            <a:endParaRPr lang="en-US" sz="1200" dirty="0">
              <a:solidFill>
                <a:srgbClr val="008000"/>
              </a:solidFill>
            </a:endParaRPr>
          </a:p>
          <a:p>
            <a:pPr marL="319088" lvl="1" indent="0">
              <a:buNone/>
            </a:pPr>
            <a:r>
              <a:rPr lang="en-US" sz="2800" dirty="0">
                <a:solidFill>
                  <a:srgbClr val="008000"/>
                </a:solidFill>
              </a:rPr>
              <a:t>I want a flight from Milwaukee to Orlando one way leaving after 5 p.m. on Wednesday.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System Initiative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828800"/>
            <a:ext cx="8839200" cy="4191000"/>
          </a:xfrm>
        </p:spPr>
        <p:txBody>
          <a:bodyPr/>
          <a:lstStyle/>
          <a:p>
            <a:r>
              <a:rPr lang="en-US" sz="3200" dirty="0"/>
              <a:t>We can give users a little more flexibility by adding </a:t>
            </a:r>
            <a:r>
              <a:rPr lang="en-US" sz="3200" b="1" dirty="0"/>
              <a:t>universals</a:t>
            </a:r>
            <a:r>
              <a:rPr lang="en-US" sz="3200" dirty="0"/>
              <a:t>: commands you can say anywhere</a:t>
            </a:r>
          </a:p>
          <a:p>
            <a:r>
              <a:rPr lang="en-US" sz="3200" dirty="0"/>
              <a:t>As if we augmented every state of FSA with these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Help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Start over</a:t>
            </a:r>
          </a:p>
          <a:p>
            <a:pPr marL="319088" lvl="1" indent="0">
              <a:buNone/>
            </a:pPr>
            <a:r>
              <a:rPr lang="en-US" sz="3200" b="1" dirty="0">
                <a:solidFill>
                  <a:srgbClr val="008000"/>
                </a:solidFill>
              </a:rPr>
              <a:t>Correct</a:t>
            </a:r>
          </a:p>
          <a:p>
            <a:r>
              <a:rPr lang="en-US" sz="3200" dirty="0"/>
              <a:t>This describes many implemented systems</a:t>
            </a:r>
          </a:p>
          <a:p>
            <a:r>
              <a:rPr lang="en-US" sz="3200" dirty="0"/>
              <a:t>But still doesn’t allow user much flexibility</a:t>
            </a: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initiative + universals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981200"/>
            <a:ext cx="8153400" cy="4572000"/>
          </a:xfrm>
        </p:spPr>
        <p:txBody>
          <a:bodyPr/>
          <a:lstStyle/>
          <a:p>
            <a:r>
              <a:rPr lang="en-US" sz="4000" dirty="0"/>
              <a:t>A kind of </a:t>
            </a:r>
            <a:r>
              <a:rPr lang="en-US" sz="4000" b="1" i="1" dirty="0"/>
              <a:t>mixed initiative</a:t>
            </a:r>
          </a:p>
          <a:p>
            <a:pPr lvl="1"/>
            <a:r>
              <a:rPr lang="en-US" sz="3600" dirty="0"/>
              <a:t>The conversational initiative shifts between system and user</a:t>
            </a:r>
          </a:p>
          <a:p>
            <a:r>
              <a:rPr lang="en-US" sz="4000" dirty="0"/>
              <a:t>The structure of the </a:t>
            </a:r>
            <a:r>
              <a:rPr lang="en-US" sz="4000" b="1" dirty="0"/>
              <a:t>frame</a:t>
            </a:r>
            <a:r>
              <a:rPr lang="en-US" sz="4000" dirty="0"/>
              <a:t> guides dialogue</a:t>
            </a:r>
          </a:p>
          <a:p>
            <a:endParaRPr lang="en-US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Instead, the GUS architecture</a:t>
            </a:r>
          </a:p>
        </p:txBody>
      </p:sp>
    </p:spTree>
    <p:extLst>
      <p:ext uri="{BB962C8B-B14F-4D97-AF65-F5344CB8AC3E}">
        <p14:creationId xmlns:p14="http://schemas.microsoft.com/office/powerpoint/2010/main" xmlns="" val="7841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447800"/>
            <a:ext cx="8001000" cy="4572000"/>
          </a:xfrm>
        </p:spPr>
        <p:txBody>
          <a:bodyPr/>
          <a:lstStyle/>
          <a:p>
            <a:r>
              <a:rPr lang="en-US" sz="3600" dirty="0"/>
              <a:t>System asks questions of user, filling any slots that user specifies</a:t>
            </a:r>
          </a:p>
          <a:p>
            <a:pPr lvl="1"/>
            <a:r>
              <a:rPr lang="en-US" sz="3600" dirty="0"/>
              <a:t>When frame is filled, do database query</a:t>
            </a:r>
          </a:p>
          <a:p>
            <a:r>
              <a:rPr lang="en-US" sz="3600" dirty="0"/>
              <a:t>If user answers 3 questions at once, system can fill 3 slots and not ask these questions again!</a:t>
            </a: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Frames are mixed-initiative</a:t>
            </a:r>
          </a:p>
        </p:txBody>
      </p:sp>
    </p:spTree>
    <p:extLst>
      <p:ext uri="{BB962C8B-B14F-4D97-AF65-F5344CB8AC3E}">
        <p14:creationId xmlns:p14="http://schemas.microsoft.com/office/powerpoint/2010/main" xmlns="" val="162011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Domain classification</a:t>
            </a:r>
          </a:p>
          <a:p>
            <a:pPr marL="274638" lvl="1" indent="0">
              <a:buNone/>
            </a:pPr>
            <a:r>
              <a:rPr lang="en-US" sz="3200" dirty="0"/>
              <a:t>Asking weather? Booking a flight? Programming alarm clock?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Intent Determination</a:t>
            </a:r>
          </a:p>
          <a:p>
            <a:pPr marL="274638" lvl="1" indent="0">
              <a:buNone/>
            </a:pPr>
            <a:r>
              <a:rPr lang="en-US" sz="3200" dirty="0"/>
              <a:t>Find a Movie, Show Flight, Remove Calendar </a:t>
            </a:r>
            <a:r>
              <a:rPr lang="en-US" sz="3200" dirty="0" err="1"/>
              <a:t>Appt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Filling</a:t>
            </a:r>
          </a:p>
          <a:p>
            <a:pPr marL="274638" lvl="1" indent="0">
              <a:buNone/>
            </a:pPr>
            <a:r>
              <a:rPr lang="en-US" sz="3200" dirty="0"/>
              <a:t>Extract the actual slots and fillers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dialog slots</a:t>
            </a:r>
          </a:p>
        </p:txBody>
      </p:sp>
    </p:spTree>
    <p:extLst>
      <p:ext uri="{BB962C8B-B14F-4D97-AF65-F5344CB8AC3E}">
        <p14:creationId xmlns:p14="http://schemas.microsoft.com/office/powerpoint/2010/main" xmlns="" val="15177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0" y="3238500"/>
            <a:ext cx="5562600" cy="2781300"/>
          </a:xfrm>
          <a:prstGeom prst="rect">
            <a:avLst/>
          </a:prstGeom>
        </p:spPr>
      </p:pic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Show me morning flights from Boston to SF on Tuesday.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filling slots</a:t>
            </a:r>
          </a:p>
        </p:txBody>
      </p:sp>
    </p:spTree>
    <p:extLst>
      <p:ext uri="{BB962C8B-B14F-4D97-AF65-F5344CB8AC3E}">
        <p14:creationId xmlns:p14="http://schemas.microsoft.com/office/powerpoint/2010/main" xmlns="" val="15016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3000" y="3505200"/>
            <a:ext cx="7056119" cy="1603663"/>
          </a:xfrm>
          <a:prstGeom prst="rect">
            <a:avLst/>
          </a:prstGeom>
        </p:spPr>
      </p:pic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Wake me tomorrow at six.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 for </a:t>
            </a:r>
            <a:r>
              <a:rPr lang="en-US"/>
              <a:t>filling slots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277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Write regular expressions or grammar rules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Wake me (up) | set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the|an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alarm | get me up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Do text normalization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Slot-filling</a:t>
            </a:r>
          </a:p>
        </p:txBody>
      </p:sp>
    </p:spTree>
    <p:extLst>
      <p:ext uri="{BB962C8B-B14F-4D97-AF65-F5344CB8AC3E}">
        <p14:creationId xmlns:p14="http://schemas.microsoft.com/office/powerpoint/2010/main" xmlns="" val="2950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991600" cy="5257800"/>
          </a:xfrm>
        </p:spPr>
        <p:txBody>
          <a:bodyPr/>
          <a:lstStyle/>
          <a:p>
            <a:r>
              <a:rPr lang="en-US" sz="3200" dirty="0"/>
              <a:t>Active Ontology: relational network of concepts</a:t>
            </a:r>
          </a:p>
          <a:p>
            <a:pPr lvl="1"/>
            <a:r>
              <a:rPr lang="en-US" sz="3600" b="1" dirty="0"/>
              <a:t>data structures</a:t>
            </a:r>
            <a:r>
              <a:rPr lang="en-US" sz="3600" dirty="0"/>
              <a:t>: a </a:t>
            </a:r>
            <a:r>
              <a:rPr lang="en-US" sz="3600" b="1" dirty="0">
                <a:solidFill>
                  <a:srgbClr val="0000FF"/>
                </a:solidFill>
              </a:rPr>
              <a:t>meeting</a:t>
            </a: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/>
              <a:t>has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date and time,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location,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topic </a:t>
            </a:r>
          </a:p>
          <a:p>
            <a:pPr lvl="2">
              <a:lnSpc>
                <a:spcPct val="90000"/>
              </a:lnSpc>
            </a:pPr>
            <a:r>
              <a:rPr lang="en-US" sz="3200" dirty="0"/>
              <a:t>a list of attendees </a:t>
            </a:r>
          </a:p>
          <a:p>
            <a:pPr lvl="1"/>
            <a:r>
              <a:rPr lang="en-US" sz="3600" b="1" dirty="0"/>
              <a:t>rule sets </a:t>
            </a:r>
            <a:r>
              <a:rPr lang="en-US" sz="3600" dirty="0"/>
              <a:t>that perform actions for concepts</a:t>
            </a:r>
          </a:p>
          <a:p>
            <a:pPr lvl="2"/>
            <a:r>
              <a:rPr lang="en-US" sz="3200" dirty="0"/>
              <a:t>the </a:t>
            </a:r>
            <a:r>
              <a:rPr lang="en-US" sz="3200" b="1" dirty="0">
                <a:solidFill>
                  <a:srgbClr val="0000FF"/>
                </a:solidFill>
              </a:rPr>
              <a:t>date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/>
              <a:t>concept turns string</a:t>
            </a:r>
          </a:p>
          <a:p>
            <a:pPr lvl="3"/>
            <a:r>
              <a:rPr lang="en-US" sz="3200" i="1" dirty="0">
                <a:solidFill>
                  <a:srgbClr val="008000"/>
                </a:solidFill>
              </a:rPr>
              <a:t>Monday at 2pm </a:t>
            </a:r>
            <a:r>
              <a:rPr lang="en-US" sz="3200" dirty="0"/>
              <a:t>into</a:t>
            </a:r>
          </a:p>
          <a:p>
            <a:pPr lvl="3"/>
            <a:r>
              <a:rPr lang="en-US" sz="3200" dirty="0"/>
              <a:t>date object </a:t>
            </a:r>
            <a:r>
              <a:rPr lang="en-US" sz="3200" dirty="0">
                <a:latin typeface="Courier"/>
                <a:cs typeface="Courier"/>
              </a:rPr>
              <a:t>date</a:t>
            </a:r>
            <a:r>
              <a:rPr lang="en-US" sz="3200" dirty="0"/>
              <a:t>(</a:t>
            </a:r>
            <a:r>
              <a:rPr lang="en-US" sz="2400" dirty="0"/>
              <a:t>DAY,MONTH,YEAR,HOURS,MINUTES</a:t>
            </a:r>
            <a:r>
              <a:rPr lang="en-US" sz="3200" dirty="0"/>
              <a:t>)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Siri uses GUS architecture:</a:t>
            </a:r>
            <a:br>
              <a:rPr lang="en-US" dirty="0"/>
            </a:br>
            <a:r>
              <a:rPr lang="en-US" dirty="0"/>
              <a:t>Condition-Action Rules</a:t>
            </a:r>
          </a:p>
        </p:txBody>
      </p:sp>
    </p:spTree>
    <p:extLst>
      <p:ext uri="{BB962C8B-B14F-4D97-AF65-F5344CB8AC3E}">
        <p14:creationId xmlns:p14="http://schemas.microsoft.com/office/powerpoint/2010/main" xmlns="" val="51049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Collections of </a:t>
            </a:r>
            <a:r>
              <a:rPr lang="en-US" sz="3200" b="1" dirty="0">
                <a:solidFill>
                  <a:srgbClr val="0000FF"/>
                </a:solidFill>
              </a:rPr>
              <a:t>rules</a:t>
            </a:r>
            <a:r>
              <a:rPr lang="en-US" sz="3200" b="1" dirty="0"/>
              <a:t> </a:t>
            </a:r>
            <a:r>
              <a:rPr lang="en-US" sz="3200" dirty="0"/>
              <a:t>consisting of: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condition 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action </a:t>
            </a:r>
          </a:p>
          <a:p>
            <a:r>
              <a:rPr lang="en-US" sz="3200" dirty="0"/>
              <a:t>When user input is processed,  facts added to store and</a:t>
            </a:r>
          </a:p>
          <a:p>
            <a:pPr lvl="1"/>
            <a:r>
              <a:rPr lang="en-US" sz="3000" dirty="0"/>
              <a:t>rule conditions are evaluated </a:t>
            </a:r>
          </a:p>
          <a:p>
            <a:pPr lvl="1"/>
            <a:r>
              <a:rPr lang="en-US" sz="3000" dirty="0"/>
              <a:t>relevant actions executed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868361"/>
          </a:xfrm>
        </p:spPr>
        <p:txBody>
          <a:bodyPr/>
          <a:lstStyle/>
          <a:p>
            <a:r>
              <a:rPr lang="en-US" dirty="0"/>
              <a:t>Rule sets</a:t>
            </a:r>
          </a:p>
        </p:txBody>
      </p:sp>
    </p:spTree>
    <p:extLst>
      <p:ext uri="{BB962C8B-B14F-4D97-AF65-F5344CB8AC3E}">
        <p14:creationId xmlns:p14="http://schemas.microsoft.com/office/powerpoint/2010/main" xmlns="" val="69419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7630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Men are all alike.</a:t>
            </a:r>
            <a:br>
              <a:rPr lang="en-US" sz="2800" dirty="0"/>
            </a:br>
            <a:r>
              <a:rPr lang="en-US" sz="2800" dirty="0">
                <a:solidFill>
                  <a:srgbClr val="00B050"/>
                </a:solidFill>
              </a:rPr>
              <a:t>IN WHAT WAY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They're always bugging us about something or other.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CAN YOU THINK OF A SPECIFIC EXAMPLE </a:t>
            </a:r>
          </a:p>
          <a:p>
            <a:pPr marL="0" indent="0">
              <a:buNone/>
            </a:pPr>
            <a:r>
              <a:rPr lang="en-US" sz="2800" dirty="0"/>
              <a:t>Well, my boyfriend made me come here.</a:t>
            </a:r>
            <a:br>
              <a:rPr lang="en-US" sz="2800" dirty="0"/>
            </a:br>
            <a:r>
              <a:rPr lang="en-US" sz="2800" dirty="0">
                <a:solidFill>
                  <a:srgbClr val="00B050"/>
                </a:solidFill>
              </a:rPr>
              <a:t>YOUR BOYFRIEND MADE YOU COME HERE </a:t>
            </a:r>
          </a:p>
          <a:p>
            <a:pPr marL="0" indent="0">
              <a:buNone/>
            </a:pPr>
            <a:r>
              <a:rPr lang="en-US" sz="2800" dirty="0"/>
              <a:t>He says I'm depressed much of the time.</a:t>
            </a:r>
            <a:br>
              <a:rPr lang="en-US" sz="2800" dirty="0"/>
            </a:br>
            <a:r>
              <a:rPr lang="en-US" sz="2800" dirty="0">
                <a:solidFill>
                  <a:srgbClr val="00B050"/>
                </a:solidFill>
              </a:rPr>
              <a:t>I AM SORRY TO HEAR YOU ARE DEPRESSED </a:t>
            </a:r>
          </a:p>
          <a:p>
            <a:pPr marL="0" indent="0">
              <a:buNone/>
            </a:pPr>
            <a:r>
              <a:rPr lang="en-US" sz="2800" dirty="0"/>
              <a:t>...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WHO ELSE IN YOUR FAMILY TAKES CARE 0F YOU?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My father</a:t>
            </a:r>
            <a:br>
              <a:rPr lang="en-US" sz="2800" dirty="0"/>
            </a:br>
            <a:r>
              <a:rPr lang="en-US" sz="2800" dirty="0">
                <a:solidFill>
                  <a:srgbClr val="00B050"/>
                </a:solidFill>
              </a:rPr>
              <a:t>YOUR FATHER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14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altLang="en-US" dirty="0"/>
              <a:t>Eliza: </a:t>
            </a:r>
            <a:r>
              <a:rPr lang="en-US" altLang="en-US" dirty="0" err="1"/>
              <a:t>Weizenbaum</a:t>
            </a:r>
            <a:r>
              <a:rPr lang="en-US" altLang="en-US" dirty="0"/>
              <a:t> (1966)</a:t>
            </a:r>
          </a:p>
        </p:txBody>
      </p:sp>
    </p:spTree>
    <p:extLst>
      <p:ext uri="{BB962C8B-B14F-4D97-AF65-F5344CB8AC3E}">
        <p14:creationId xmlns:p14="http://schemas.microsoft.com/office/powerpoint/2010/main" xmlns="" val="161461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5867400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meeting concept: if you don’t yet have a location, ask for a location</a:t>
            </a:r>
          </a:p>
        </p:txBody>
      </p:sp>
      <p:pic>
        <p:nvPicPr>
          <p:cNvPr id="5" name="Content Placeholder 4" descr="ontology.tif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3521" b="-13521"/>
          <a:stretch>
            <a:fillRect/>
          </a:stretch>
        </p:blipFill>
        <p:spPr>
          <a:xfrm>
            <a:off x="228600" y="990600"/>
            <a:ext cx="8679180" cy="5105400"/>
          </a:xfrm>
        </p:spPr>
      </p:pic>
      <p:sp>
        <p:nvSpPr>
          <p:cNvPr id="6" name="TextBox 5"/>
          <p:cNvSpPr txBox="1"/>
          <p:nvPr/>
        </p:nvSpPr>
        <p:spPr>
          <a:xfrm>
            <a:off x="3505200" y="3048000"/>
            <a:ext cx="85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has-a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9400" y="3124200"/>
            <a:ext cx="16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may-have-a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Part of ontology for meeting task</a:t>
            </a:r>
          </a:p>
        </p:txBody>
      </p:sp>
    </p:spTree>
    <p:extLst>
      <p:ext uri="{BB962C8B-B14F-4D97-AF65-F5344CB8AC3E}">
        <p14:creationId xmlns:p14="http://schemas.microsoft.com/office/powerpoint/2010/main" xmlns="" val="4706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861287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44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981200"/>
            <a:ext cx="8610600" cy="4038600"/>
          </a:xfrm>
        </p:spPr>
        <p:txBody>
          <a:bodyPr/>
          <a:lstStyle/>
          <a:p>
            <a:r>
              <a:rPr lang="en-US" sz="3200" dirty="0"/>
              <a:t>Machine learning classifiers to map words to semantic frame-fillers</a:t>
            </a:r>
          </a:p>
          <a:p>
            <a:r>
              <a:rPr lang="en-US" sz="3200" dirty="0"/>
              <a:t>Given a set of labeled sentences</a:t>
            </a:r>
          </a:p>
          <a:p>
            <a:pPr marL="319088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“I want to fly to San Francisco on Tuesday”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Destination: SF</a:t>
            </a:r>
          </a:p>
          <a:p>
            <a:pPr marL="593725" lvl="2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Depart-date: Tuesday</a:t>
            </a:r>
          </a:p>
          <a:p>
            <a:pPr lvl="1"/>
            <a:r>
              <a:rPr lang="en-US" sz="3200" dirty="0"/>
              <a:t>Build a classifier to map from one to the author</a:t>
            </a:r>
          </a:p>
          <a:p>
            <a:r>
              <a:rPr lang="en-US" sz="3200" dirty="0"/>
              <a:t>Requirements: Lots of labeled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9"/>
            <a:ext cx="8610600" cy="1143000"/>
          </a:xfrm>
        </p:spPr>
        <p:txBody>
          <a:bodyPr/>
          <a:lstStyle/>
          <a:p>
            <a:r>
              <a:rPr lang="en-US" sz="3600" dirty="0"/>
              <a:t>Machine learning for slot-filling: </a:t>
            </a:r>
          </a:p>
        </p:txBody>
      </p:sp>
    </p:spTree>
    <p:extLst>
      <p:ext uri="{BB962C8B-B14F-4D97-AF65-F5344CB8AC3E}">
        <p14:creationId xmlns:p14="http://schemas.microsoft.com/office/powerpoint/2010/main" xmlns="" val="118730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"/>
            <a:ext cx="7772400" cy="1219200"/>
          </a:xfrm>
        </p:spPr>
        <p:txBody>
          <a:bodyPr/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Domain and Intent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 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Domain: AIRLINE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Intent: SHOWFLIGHT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30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presence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Destination-City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55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944561"/>
          </a:xfrm>
        </p:spPr>
        <p:txBody>
          <a:bodyPr/>
          <a:lstStyle/>
          <a:p>
            <a:r>
              <a:rPr lang="en-US" dirty="0"/>
              <a:t>Machine learning for slot-filling:</a:t>
            </a:r>
            <a:br>
              <a:rPr lang="en-US" dirty="0"/>
            </a:br>
            <a:r>
              <a:rPr lang="en-US" dirty="0"/>
              <a:t>Slot filler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6764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 want to fly to San Francisco on Monday afternoon please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 1-of-N classifier (naive </a:t>
            </a:r>
            <a:r>
              <a:rPr lang="en-US" dirty="0" err="1"/>
              <a:t>bayes</a:t>
            </a:r>
            <a:r>
              <a:rPr lang="en-US" dirty="0"/>
              <a:t>, logistic regression, neural network, etc.) for Destination City</a:t>
            </a:r>
          </a:p>
          <a:p>
            <a:pPr lvl="1"/>
            <a:r>
              <a:rPr lang="en-US" sz="2800" dirty="0"/>
              <a:t>Input: </a:t>
            </a:r>
          </a:p>
          <a:p>
            <a:pPr marL="593725" lvl="2" indent="0">
              <a:buNone/>
            </a:pPr>
            <a:r>
              <a:rPr lang="en-US" sz="2400" dirty="0"/>
              <a:t>features like word N-grams, gazetteers (lists of cities)</a:t>
            </a:r>
          </a:p>
          <a:p>
            <a:pPr lvl="1"/>
            <a:r>
              <a:rPr lang="en-US" sz="2800" dirty="0"/>
              <a:t>Output: </a:t>
            </a:r>
          </a:p>
          <a:p>
            <a:pPr marL="593725" lvl="2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San Francisco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23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5181600"/>
            <a:ext cx="7722870" cy="5797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8379F0-B3A3-3745-B5DE-9D823B99B65C}"/>
              </a:ext>
            </a:extLst>
          </p:cNvPr>
          <p:cNvSpPr txBox="1"/>
          <p:nvPr/>
        </p:nvSpPr>
        <p:spPr>
          <a:xfrm>
            <a:off x="686986" y="1653015"/>
            <a:ext cx="802976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IOB Tagging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tag for the beginning (B) and inside (I) of each slot label,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plus one for tokens outside (O) any slot label.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</a:t>
            </a:r>
            <a:r>
              <a:rPr lang="en-US" sz="2400" i="1" dirty="0"/>
              <a:t>n </a:t>
            </a:r>
            <a:r>
              <a:rPr lang="en-US" sz="2400" dirty="0"/>
              <a:t>+ 1 tags, where </a:t>
            </a:r>
            <a:r>
              <a:rPr lang="en-US" sz="2400" i="1" dirty="0"/>
              <a:t>n </a:t>
            </a:r>
            <a:r>
              <a:rPr lang="en-US" sz="2400" dirty="0"/>
              <a:t>is the number of slots. </a:t>
            </a:r>
          </a:p>
          <a:p>
            <a:endParaRPr lang="en-US" dirty="0"/>
          </a:p>
          <a:p>
            <a:r>
              <a:rPr lang="en-US" dirty="0"/>
              <a:t>B-DESTINASTION</a:t>
            </a:r>
          </a:p>
          <a:p>
            <a:r>
              <a:rPr lang="en-US" dirty="0"/>
              <a:t>I-DESTINATION</a:t>
            </a:r>
          </a:p>
          <a:p>
            <a:r>
              <a:rPr lang="en-US" dirty="0"/>
              <a:t>B-DEPART_TIME</a:t>
            </a:r>
          </a:p>
          <a:p>
            <a:r>
              <a:rPr lang="en-US" dirty="0"/>
              <a:t>I-DEPART_TIME</a:t>
            </a:r>
          </a:p>
          <a:p>
            <a:r>
              <a:rPr lang="en-US" dirty="0"/>
              <a:t>O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</a:t>
            </a:r>
          </a:p>
        </p:txBody>
      </p:sp>
    </p:spTree>
    <p:extLst>
      <p:ext uri="{BB962C8B-B14F-4D97-AF65-F5344CB8AC3E}">
        <p14:creationId xmlns:p14="http://schemas.microsoft.com/office/powerpoint/2010/main" xmlns="" val="210744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F4725B-9471-D34D-A1C6-AB2E7A9C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90800"/>
            <a:ext cx="7933433" cy="31877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62B1EB6-6AB8-6D4D-BD47-0B41FB10E74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IOB Tagging is done by a sequence model</a:t>
            </a:r>
          </a:p>
          <a:p>
            <a:r>
              <a:rPr lang="en-US" dirty="0"/>
              <a:t>Typical: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Extracted strings can then be normalized (San Fran-&gt;SFO)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algorithm for slot filling: IOB Tagging</a:t>
            </a:r>
          </a:p>
        </p:txBody>
      </p:sp>
    </p:spTree>
    <p:extLst>
      <p:ext uri="{BB962C8B-B14F-4D97-AF65-F5344CB8AC3E}">
        <p14:creationId xmlns:p14="http://schemas.microsoft.com/office/powerpoint/2010/main" xmlns="" val="47023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62600" y="6334596"/>
            <a:ext cx="343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/>
                <a:cs typeface="Calibri"/>
              </a:rPr>
              <a:t>Figure from Jerome </a:t>
            </a:r>
            <a:r>
              <a:rPr lang="en-US" sz="2000" b="1" dirty="0" err="1">
                <a:latin typeface="Calibri"/>
                <a:cs typeface="Calibri"/>
              </a:rPr>
              <a:t>Bellegarda</a:t>
            </a:r>
            <a:endParaRPr lang="en-US" sz="2000" b="1" dirty="0">
              <a:latin typeface="Calibri"/>
              <a:cs typeface="Calibri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226" y="1612792"/>
            <a:ext cx="9029774" cy="454681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915400" cy="639761"/>
          </a:xfrm>
        </p:spPr>
        <p:txBody>
          <a:bodyPr/>
          <a:lstStyle/>
          <a:p>
            <a:r>
              <a:rPr lang="en-US" sz="3600" dirty="0"/>
              <a:t>Other components of SIRI-style architectures</a:t>
            </a:r>
          </a:p>
        </p:txBody>
      </p:sp>
    </p:spTree>
    <p:extLst>
      <p:ext uri="{BB962C8B-B14F-4D97-AF65-F5344CB8AC3E}">
        <p14:creationId xmlns:p14="http://schemas.microsoft.com/office/powerpoint/2010/main" xmlns="" val="76322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981200" y="3124200"/>
            <a:ext cx="63246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77724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Slot Error Rate for a Sentence</a:t>
            </a:r>
          </a:p>
          <a:p>
            <a:pPr marL="0" indent="0">
              <a:buNone/>
            </a:pPr>
            <a:r>
              <a:rPr lang="en-US" sz="3200" dirty="0"/>
              <a:t>	# of inserted/deleted/</a:t>
            </a:r>
            <a:r>
              <a:rPr lang="en-US" sz="3200" dirty="0" err="1"/>
              <a:t>subsituted</a:t>
            </a:r>
            <a:r>
              <a:rPr lang="en-US" sz="3200" dirty="0"/>
              <a:t> slots</a:t>
            </a:r>
          </a:p>
          <a:p>
            <a:pPr marL="0" indent="0">
              <a:buNone/>
            </a:pPr>
            <a:r>
              <a:rPr lang="en-US" sz="3200" dirty="0"/>
              <a:t>          # of total reference slots for sentence</a:t>
            </a:r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/>
              <a:t>End-to-end evaluation (Task Success)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xmlns="" val="98366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"/>
            <a:ext cx="8763000" cy="5105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You are like my father in some ways.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RESEMBLANCE DO YOU SEE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You are not very aggressive but I think you don’t want me to notice that.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B050"/>
                </a:solidFill>
              </a:rPr>
              <a:t>WHAT MAKES YOU THINK I AM NOT AGGRESSIVE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You don’t argue with me.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B050"/>
                </a:solidFill>
              </a:rPr>
              <a:t>WHY DO YOU THINK I DON’T ARGUE WITH YOU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You are afraid of me.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B050"/>
                </a:solidFill>
              </a:rPr>
              <a:t>DOES IT PLEASE YOU TO BELIEVE I</a:t>
            </a:r>
            <a:r>
              <a:rPr lang="fr-FR" altLang="en-US" dirty="0">
                <a:solidFill>
                  <a:srgbClr val="00B050"/>
                </a:solidFill>
              </a:rPr>
              <a:t>’M AFRAID OF YOU</a:t>
            </a:r>
          </a:p>
          <a:p>
            <a:pPr marL="0" indent="0">
              <a:buNone/>
            </a:pP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father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afraid</a:t>
            </a:r>
            <a:r>
              <a:rPr lang="fr-FR" dirty="0"/>
              <a:t> of </a:t>
            </a:r>
            <a:r>
              <a:rPr lang="fr-FR" dirty="0" err="1"/>
              <a:t>everybody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WHAT ELSE COMES TO MIND WHEN YOU THINK OF YOUR FATHER</a:t>
            </a:r>
          </a:p>
          <a:p>
            <a:pPr marL="0" indent="0">
              <a:buNone/>
            </a:pPr>
            <a:r>
              <a:rPr lang="fr-FR" dirty="0" err="1"/>
              <a:t>Bullies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DOES THAT HAVE ANYTHING TO DO WITH THE FACT THAT YOUR BOYFRIEND MADE YOU COME HERE</a:t>
            </a:r>
            <a:endParaRPr lang="en-US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369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304801" y="5257800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/>
                <a:cs typeface="Calibri"/>
              </a:rPr>
              <a:t>Slot error rate</a:t>
            </a:r>
            <a:r>
              <a:rPr lang="en-US" sz="3200" dirty="0">
                <a:latin typeface="Calibri"/>
                <a:cs typeface="Calibri"/>
              </a:rPr>
              <a:t>: 1/3</a:t>
            </a:r>
          </a:p>
          <a:p>
            <a:r>
              <a:rPr lang="en-US" sz="3200" b="1" dirty="0">
                <a:latin typeface="Calibri"/>
                <a:cs typeface="Calibri"/>
              </a:rPr>
              <a:t>Task success</a:t>
            </a:r>
            <a:r>
              <a:rPr lang="en-US" sz="3200" dirty="0">
                <a:latin typeface="Calibri"/>
                <a:cs typeface="Calibri"/>
              </a:rPr>
              <a:t>: At end, was the correct meeting added to the calendar?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95400" y="228600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467" y="1295400"/>
            <a:ext cx="8449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9342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Evaluation Metrics</a:t>
            </a:r>
          </a:p>
        </p:txBody>
      </p:sp>
    </p:spTree>
    <p:extLst>
      <p:ext uri="{BB962C8B-B14F-4D97-AF65-F5344CB8AC3E}">
        <p14:creationId xmlns:p14="http://schemas.microsoft.com/office/powerpoint/2010/main" xmlns="" val="114591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0200" y="1600200"/>
            <a:ext cx="3556000" cy="4902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981200"/>
            <a:ext cx="41148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Study the user and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Build simulations</a:t>
            </a:r>
          </a:p>
          <a:p>
            <a:pPr marL="274638" lvl="1" indent="0">
              <a:buNone/>
            </a:pPr>
            <a:r>
              <a:rPr lang="en-US" sz="3200" dirty="0"/>
              <a:t>"Wizard of Oz study"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Iteratively test the design on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1800" y="924889"/>
            <a:ext cx="20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Gould and Lewis 1985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System Design:</a:t>
            </a:r>
            <a:br>
              <a:rPr lang="en-US" dirty="0"/>
            </a:br>
            <a:r>
              <a:rPr lang="en-US" dirty="0"/>
              <a:t>User-centered Design</a:t>
            </a:r>
          </a:p>
        </p:txBody>
      </p:sp>
    </p:spTree>
    <p:extLst>
      <p:ext uri="{BB962C8B-B14F-4D97-AF65-F5344CB8AC3E}">
        <p14:creationId xmlns:p14="http://schemas.microsoft.com/office/powerpoint/2010/main" xmlns="" val="48763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9B5EA8-986E-D44D-8310-40FBE77035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Machine learning systems replicate biases that occurred in the training data. </a:t>
            </a:r>
          </a:p>
          <a:p>
            <a:r>
              <a:rPr lang="en-US" dirty="0"/>
              <a:t>Microsoft's Tay chatbot</a:t>
            </a:r>
          </a:p>
          <a:p>
            <a:pPr lvl="1"/>
            <a:r>
              <a:rPr lang="en-US" dirty="0"/>
              <a:t>Went live on Twitter in 2016</a:t>
            </a:r>
          </a:p>
          <a:p>
            <a:pPr lvl="1"/>
            <a:r>
              <a:rPr lang="en-US" dirty="0"/>
              <a:t>Taken offline 16 hours later</a:t>
            </a:r>
          </a:p>
          <a:p>
            <a:r>
              <a:rPr lang="en-US" dirty="0"/>
              <a:t>In </a:t>
            </a:r>
            <a:r>
              <a:rPr lang="en-US" sz="2400" dirty="0"/>
              <a:t>that time it had started posting racial slurs, conspiracy theories, and personal attacks</a:t>
            </a:r>
          </a:p>
          <a:p>
            <a:pPr lvl="1"/>
            <a:r>
              <a:rPr lang="en-US" sz="2200" dirty="0"/>
              <a:t>Learned from user interactions (Neff and Nagy 2016)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5D2DC3-D86D-B549-A6E6-014D2BF4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9"/>
            <a:ext cx="8686800" cy="1143000"/>
          </a:xfrm>
        </p:spPr>
        <p:txBody>
          <a:bodyPr/>
          <a:lstStyle/>
          <a:p>
            <a:r>
              <a:rPr lang="en-US" dirty="0"/>
              <a:t>Ethical Issues in Dialog System Design</a:t>
            </a:r>
          </a:p>
        </p:txBody>
      </p:sp>
    </p:spTree>
    <p:extLst>
      <p:ext uri="{BB962C8B-B14F-4D97-AF65-F5344CB8AC3E}">
        <p14:creationId xmlns:p14="http://schemas.microsoft.com/office/powerpoint/2010/main" xmlns="" val="195105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9B5EA8-986E-D44D-8310-40FBE77035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Machine learning systems replicate biases that occurred in the training data. </a:t>
            </a:r>
          </a:p>
          <a:p>
            <a:r>
              <a:rPr lang="en-US" dirty="0"/>
              <a:t>Dialog datasets</a:t>
            </a:r>
          </a:p>
          <a:p>
            <a:pPr lvl="1"/>
            <a:r>
              <a:rPr lang="en-US" dirty="0"/>
              <a:t>Henderson et al. (2017) examined standard datasets (Twitter, Reddit, movie dialogs)</a:t>
            </a:r>
          </a:p>
          <a:p>
            <a:pPr lvl="1"/>
            <a:r>
              <a:rPr lang="en-US" dirty="0"/>
              <a:t>Found examples of hate speech, offensive language, and bias</a:t>
            </a:r>
          </a:p>
          <a:p>
            <a:pPr lvl="2"/>
            <a:r>
              <a:rPr lang="en-US" dirty="0"/>
              <a:t>Both in the original training data, and in the output of chatbots trained on the data. </a:t>
            </a:r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b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5D2DC3-D86D-B549-A6E6-014D2BF4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9"/>
            <a:ext cx="8686800" cy="1143000"/>
          </a:xfrm>
        </p:spPr>
        <p:txBody>
          <a:bodyPr/>
          <a:lstStyle/>
          <a:p>
            <a:r>
              <a:rPr lang="en-US" dirty="0"/>
              <a:t>Ethical Issues in Dialog System Design</a:t>
            </a:r>
          </a:p>
        </p:txBody>
      </p:sp>
    </p:spTree>
    <p:extLst>
      <p:ext uri="{BB962C8B-B14F-4D97-AF65-F5344CB8AC3E}">
        <p14:creationId xmlns:p14="http://schemas.microsoft.com/office/powerpoint/2010/main" xmlns="" val="141200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9B5EA8-986E-D44D-8310-40FBE77035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Remember this was noticed in the days of </a:t>
            </a:r>
            <a:r>
              <a:rPr lang="en-US" dirty="0" err="1"/>
              <a:t>Weizenbaum</a:t>
            </a:r>
            <a:endParaRPr lang="en-US" dirty="0"/>
          </a:p>
          <a:p>
            <a:r>
              <a:rPr lang="en-US" dirty="0"/>
              <a:t>Agents may record sensitive data</a:t>
            </a:r>
          </a:p>
          <a:p>
            <a:pPr lvl="1"/>
            <a:r>
              <a:rPr lang="en-US" dirty="0"/>
              <a:t>(e.g. “Computer, turn on the lights [an-</a:t>
            </a:r>
            <a:r>
              <a:rPr lang="en-US" dirty="0" err="1"/>
              <a:t>swers</a:t>
            </a:r>
            <a:r>
              <a:rPr lang="en-US" dirty="0"/>
              <a:t> the phone –Hi, yes, my password is...”], </a:t>
            </a:r>
          </a:p>
          <a:p>
            <a:r>
              <a:rPr lang="en-US" dirty="0"/>
              <a:t>Which may then be used to train a seq2seq conversational model.</a:t>
            </a:r>
          </a:p>
          <a:p>
            <a:r>
              <a:rPr lang="en-US" sz="2400" dirty="0"/>
              <a:t>Henderson et al (2017) showed they could recover such information by giving a seq2seq model </a:t>
            </a:r>
            <a:r>
              <a:rPr lang="en-US" sz="2400" dirty="0" err="1"/>
              <a:t>keyphrases</a:t>
            </a:r>
            <a:r>
              <a:rPr lang="en-US" sz="2400" dirty="0"/>
              <a:t> (e.g., "password is")</a:t>
            </a:r>
          </a:p>
          <a:p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b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5D2DC3-D86D-B549-A6E6-014D2BF4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9"/>
            <a:ext cx="8686800" cy="1143000"/>
          </a:xfrm>
        </p:spPr>
        <p:txBody>
          <a:bodyPr/>
          <a:lstStyle/>
          <a:p>
            <a:r>
              <a:rPr lang="en-US" dirty="0"/>
              <a:t>Ethical Issues in Dialog System Design: Privacy</a:t>
            </a:r>
          </a:p>
        </p:txBody>
      </p:sp>
    </p:spTree>
    <p:extLst>
      <p:ext uri="{BB962C8B-B14F-4D97-AF65-F5344CB8AC3E}">
        <p14:creationId xmlns:p14="http://schemas.microsoft.com/office/powerpoint/2010/main" xmlns="" val="41670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9AD189-C4A4-E04D-AA0B-54F94809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281664"/>
            <a:ext cx="4953000" cy="35763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9B5EA8-986E-D44D-8310-40FBE77035D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8382000" cy="4572000"/>
          </a:xfrm>
        </p:spPr>
        <p:txBody>
          <a:bodyPr/>
          <a:lstStyle/>
          <a:p>
            <a:r>
              <a:rPr lang="en-US" dirty="0"/>
              <a:t>Dialog agents overwhelmingly given female names, perpetuating female servant stereotype(</a:t>
            </a:r>
            <a:r>
              <a:rPr lang="en-US" dirty="0" err="1"/>
              <a:t>Paolino</a:t>
            </a:r>
            <a:r>
              <a:rPr lang="en-US" dirty="0"/>
              <a:t>, 2017). </a:t>
            </a:r>
          </a:p>
          <a:p>
            <a:r>
              <a:rPr lang="en-US" dirty="0"/>
              <a:t>Responses from commercial dialog agents when users use sexually harassing language</a:t>
            </a:r>
            <a:r>
              <a:rPr lang="en-US" dirty="0">
                <a:sym typeface="Wingdings" pitchFamily="2" charset="2"/>
              </a:rPr>
              <a:t> (Fessler 2017):</a:t>
            </a:r>
          </a:p>
          <a:p>
            <a:pPr lvl="1"/>
            <a:endParaRPr lang="en-US" sz="1400" dirty="0"/>
          </a:p>
          <a:p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b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5D2DC3-D86D-B549-A6E6-014D2BF4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4639"/>
            <a:ext cx="8686800" cy="1143000"/>
          </a:xfrm>
        </p:spPr>
        <p:txBody>
          <a:bodyPr/>
          <a:lstStyle/>
          <a:p>
            <a:r>
              <a:rPr lang="en-US" dirty="0"/>
              <a:t>Ethical Issues in Dialog System Design: Gender equality</a:t>
            </a:r>
          </a:p>
        </p:txBody>
      </p:sp>
    </p:spTree>
    <p:extLst>
      <p:ext uri="{BB962C8B-B14F-4D97-AF65-F5344CB8AC3E}">
        <p14:creationId xmlns:p14="http://schemas.microsoft.com/office/powerpoint/2010/main" xmlns="" val="18552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524000"/>
            <a:ext cx="8991600" cy="4724400"/>
          </a:xfrm>
        </p:spPr>
        <p:txBody>
          <a:bodyPr/>
          <a:lstStyle/>
          <a:p>
            <a:r>
              <a:rPr lang="en-US" sz="3200" dirty="0"/>
              <a:t>State of the art:</a:t>
            </a:r>
          </a:p>
          <a:p>
            <a:pPr lvl="1"/>
            <a:r>
              <a:rPr lang="en-US" sz="3200" dirty="0" err="1"/>
              <a:t>Chatbots</a:t>
            </a:r>
            <a:r>
              <a:rPr lang="en-US" sz="3200" dirty="0"/>
              <a:t>: </a:t>
            </a:r>
          </a:p>
          <a:p>
            <a:pPr lvl="2"/>
            <a:r>
              <a:rPr lang="en-US" sz="2800" dirty="0"/>
              <a:t>Simple rule-based systems</a:t>
            </a:r>
          </a:p>
          <a:p>
            <a:pPr lvl="2"/>
            <a:r>
              <a:rPr lang="en-US" sz="2800" dirty="0"/>
              <a:t>IR or Neural networks: mine datasets of conversations.</a:t>
            </a:r>
          </a:p>
          <a:p>
            <a:pPr lvl="1"/>
            <a:r>
              <a:rPr lang="en-US" sz="3200" dirty="0"/>
              <a:t>Frame-based systems: </a:t>
            </a:r>
          </a:p>
          <a:p>
            <a:pPr lvl="2"/>
            <a:r>
              <a:rPr lang="en-US" sz="2800" dirty="0"/>
              <a:t>hand-written rules for slot fillers</a:t>
            </a:r>
          </a:p>
          <a:p>
            <a:pPr lvl="2"/>
            <a:r>
              <a:rPr lang="en-US" sz="2800" dirty="0"/>
              <a:t>ML classifiers to fill slots</a:t>
            </a:r>
          </a:p>
          <a:p>
            <a:r>
              <a:rPr lang="en-US" sz="3200" dirty="0"/>
              <a:t>What’s the future?</a:t>
            </a:r>
          </a:p>
          <a:p>
            <a:pPr lvl="1"/>
            <a:r>
              <a:rPr lang="en-US" sz="3200" dirty="0"/>
              <a:t>Key direction: Integrating goal-based and </a:t>
            </a:r>
            <a:r>
              <a:rPr lang="en-US" sz="3200" dirty="0" err="1"/>
              <a:t>chatbot</a:t>
            </a:r>
            <a:r>
              <a:rPr lang="en-US" sz="3200" dirty="0"/>
              <a:t>-based systems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xmlns="" val="2647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839200" cy="914400"/>
          </a:xfrm>
        </p:spPr>
        <p:txBody>
          <a:bodyPr/>
          <a:lstStyle/>
          <a:p>
            <a:r>
              <a:rPr lang="en-US" dirty="0"/>
              <a:t>How does it work?</a:t>
            </a:r>
            <a:br>
              <a:rPr lang="en-US" dirty="0"/>
            </a:br>
            <a:r>
              <a:rPr lang="en-US" dirty="0"/>
              <a:t>Eliza uses this one weird trick</a:t>
            </a:r>
          </a:p>
        </p:txBody>
      </p:sp>
    </p:spTree>
    <p:extLst>
      <p:ext uri="{BB962C8B-B14F-4D97-AF65-F5344CB8AC3E}">
        <p14:creationId xmlns:p14="http://schemas.microsoft.com/office/powerpoint/2010/main" xmlns="" val="151457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jpeg"/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4_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2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3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11728</TotalTime>
  <Words>3339</Words>
  <Application>Microsoft Macintosh PowerPoint</Application>
  <PresentationFormat>On-screen Show (4:3)</PresentationFormat>
  <Paragraphs>620</Paragraphs>
  <Slides>86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4_Equity</vt:lpstr>
      <vt:lpstr>NLP-jurafsky</vt:lpstr>
      <vt:lpstr>Speech and Language Processing</vt:lpstr>
      <vt:lpstr>Conversational Agents   AKA  Dialog Agents</vt:lpstr>
      <vt:lpstr>Two classes of systems</vt:lpstr>
      <vt:lpstr>Part I:  Chatbots!</vt:lpstr>
      <vt:lpstr>Chatbot Architectures</vt:lpstr>
      <vt:lpstr>Chatbots</vt:lpstr>
      <vt:lpstr>Eliza: Weizenbaum (1966)</vt:lpstr>
      <vt:lpstr>Slide 8</vt:lpstr>
      <vt:lpstr>How does it work? Eliza uses this one weird trick</vt:lpstr>
      <vt:lpstr> That trick: be a Rogerian psychologist</vt:lpstr>
      <vt:lpstr> Rogerian psychologist</vt:lpstr>
      <vt:lpstr>Eliza pattern/transform rules</vt:lpstr>
      <vt:lpstr>Eliza Rules</vt:lpstr>
      <vt:lpstr>Slide 14</vt:lpstr>
      <vt:lpstr>Keywords are ranked from specific to general</vt:lpstr>
      <vt:lpstr>NONE</vt:lpstr>
      <vt:lpstr>Memory</vt:lpstr>
      <vt:lpstr>Other Eliza stuff</vt:lpstr>
      <vt:lpstr>Some implications</vt:lpstr>
      <vt:lpstr>Parry</vt:lpstr>
      <vt:lpstr>Parry’s persona</vt:lpstr>
      <vt:lpstr>Parry’s Architecture</vt:lpstr>
      <vt:lpstr>Affect variables</vt:lpstr>
      <vt:lpstr>Lots of complex I-O rules</vt:lpstr>
      <vt:lpstr>Flare concepts</vt:lpstr>
      <vt:lpstr>Each sentence is mapped into a conceptualization</vt:lpstr>
      <vt:lpstr>Detecting Other’s Intent</vt:lpstr>
      <vt:lpstr>Detecting Other’s Intent</vt:lpstr>
      <vt:lpstr>A Parry conversation</vt:lpstr>
      <vt:lpstr>Slide 30</vt:lpstr>
      <vt:lpstr>When fear is high, the model won’t discuss its beliefs</vt:lpstr>
      <vt:lpstr>Eliza Meets Parry</vt:lpstr>
      <vt:lpstr>Slide 33</vt:lpstr>
      <vt:lpstr>Woebot</vt:lpstr>
      <vt:lpstr>IR-based chatbots</vt:lpstr>
      <vt:lpstr>A Cleverbot conversation</vt:lpstr>
      <vt:lpstr>Two IR-based chatbot architectures</vt:lpstr>
      <vt:lpstr>IR-based models of chatbots</vt:lpstr>
      <vt:lpstr>Neural chatbots</vt:lpstr>
      <vt:lpstr>Seq2seq architecture</vt:lpstr>
      <vt:lpstr>Sample neural chatbot output</vt:lpstr>
      <vt:lpstr>Chatbots: pro and con</vt:lpstr>
      <vt:lpstr>II: Frame-based dialog agents</vt:lpstr>
      <vt:lpstr>SIRI around 2014</vt:lpstr>
      <vt:lpstr>Slide 45</vt:lpstr>
      <vt:lpstr>Slide 46</vt:lpstr>
      <vt:lpstr>SIRI in February 2017</vt:lpstr>
      <vt:lpstr>Slide 48</vt:lpstr>
      <vt:lpstr>Slide 49</vt:lpstr>
      <vt:lpstr>Frame-based dialog agents</vt:lpstr>
      <vt:lpstr>The Frame</vt:lpstr>
      <vt:lpstr>Frame-based dialogue agents</vt:lpstr>
      <vt:lpstr>Slide 53</vt:lpstr>
      <vt:lpstr>Slot types can be complex</vt:lpstr>
      <vt:lpstr>Control structure for frame-based dialog</vt:lpstr>
      <vt:lpstr>Finite State Dialog Manager</vt:lpstr>
      <vt:lpstr>Finite-state dialog managers</vt:lpstr>
      <vt:lpstr>Dialogue Initiative</vt:lpstr>
      <vt:lpstr>System Initiative</vt:lpstr>
      <vt:lpstr>Problems with System Initiative</vt:lpstr>
      <vt:lpstr>Single initiative + universals</vt:lpstr>
      <vt:lpstr>Instead, the GUS architecture</vt:lpstr>
      <vt:lpstr>Frames are mixed-initiative</vt:lpstr>
      <vt:lpstr>Natural Language Understanding for filling dialog slots</vt:lpstr>
      <vt:lpstr>Natural Language Understanding for filling slots</vt:lpstr>
      <vt:lpstr>Natural Language Understanding for filling slots</vt:lpstr>
      <vt:lpstr>Rule-based Slot-filling</vt:lpstr>
      <vt:lpstr>Siri uses GUS architecture: Condition-Action Rules</vt:lpstr>
      <vt:lpstr>Rule sets</vt:lpstr>
      <vt:lpstr>Part of ontology for meeting task</vt:lpstr>
      <vt:lpstr>Slide 71</vt:lpstr>
      <vt:lpstr>Machine learning for slot-filling: </vt:lpstr>
      <vt:lpstr>Machine learning for slot-filling: Domain and Intent</vt:lpstr>
      <vt:lpstr>Machine learning for slot-filling: Slot presence</vt:lpstr>
      <vt:lpstr>Machine learning for slot-filling: Slot filler</vt:lpstr>
      <vt:lpstr>More sophisticated algorithm for slot filling: IOB Tagging</vt:lpstr>
      <vt:lpstr>More sophisticated algorithm for slot filling: IOB Tagging</vt:lpstr>
      <vt:lpstr>Other components of SIRI-style architectures</vt:lpstr>
      <vt:lpstr>Evaluation</vt:lpstr>
      <vt:lpstr>Evaluation Metrics</vt:lpstr>
      <vt:lpstr>Dialog System Design: User-centered Design</vt:lpstr>
      <vt:lpstr>Ethical Issues in Dialog System Design</vt:lpstr>
      <vt:lpstr>Ethical Issues in Dialog System Design</vt:lpstr>
      <vt:lpstr>Ethical Issues in Dialog System Design: Privacy</vt:lpstr>
      <vt:lpstr>Ethical Issues in Dialog System Design: Gender equality</vt:lpstr>
      <vt:lpstr>Summary</vt:lpstr>
    </vt:vector>
  </TitlesOfParts>
  <Manager/>
  <Company>Stanford University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LSA.303 Introduction to Computational Linguistics</dc:title>
  <dc:subject/>
  <dc:creator>Dan Jurafsky</dc:creator>
  <cp:keywords/>
  <dc:description/>
  <cp:lastModifiedBy>Farheen_2</cp:lastModifiedBy>
  <cp:revision>364</cp:revision>
  <dcterms:created xsi:type="dcterms:W3CDTF">2009-02-11T19:56:22Z</dcterms:created>
  <dcterms:modified xsi:type="dcterms:W3CDTF">2019-04-12T19:55:10Z</dcterms:modified>
  <cp:category/>
</cp:coreProperties>
</file>